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9" r:id="rId4"/>
    <p:sldId id="300" r:id="rId5"/>
    <p:sldId id="304" r:id="rId6"/>
    <p:sldId id="301" r:id="rId7"/>
    <p:sldId id="326" r:id="rId8"/>
    <p:sldId id="302" r:id="rId9"/>
    <p:sldId id="259" r:id="rId10"/>
    <p:sldId id="263" r:id="rId11"/>
    <p:sldId id="261" r:id="rId12"/>
    <p:sldId id="281" r:id="rId13"/>
    <p:sldId id="305" r:id="rId14"/>
    <p:sldId id="307" r:id="rId15"/>
    <p:sldId id="308" r:id="rId16"/>
    <p:sldId id="320" r:id="rId17"/>
    <p:sldId id="311" r:id="rId18"/>
    <p:sldId id="312" r:id="rId19"/>
    <p:sldId id="317" r:id="rId20"/>
    <p:sldId id="318" r:id="rId21"/>
    <p:sldId id="314" r:id="rId22"/>
    <p:sldId id="321" r:id="rId23"/>
    <p:sldId id="322" r:id="rId24"/>
    <p:sldId id="324" r:id="rId25"/>
    <p:sldId id="323" r:id="rId26"/>
    <p:sldId id="325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6E66F-E18B-4AA8-B76D-8148904A3EA8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70F66E18-5BD6-46D1-B1DB-E03AA69B899E}">
      <dgm:prSet phldrT="[Texto]" custT="1"/>
      <dgm:spPr>
        <a:solidFill>
          <a:srgbClr val="C0504D"/>
        </a:solidFill>
      </dgm:spPr>
      <dgm:t>
        <a:bodyPr lIns="3600" tIns="3600" rIns="36000" bIns="3600"/>
        <a:lstStyle/>
        <a:p>
          <a:r>
            <a:rPr lang="es-EC" sz="1700" smtClean="0"/>
            <a:t>Económicos</a:t>
          </a:r>
          <a:endParaRPr lang="es-EC" sz="1700" dirty="0"/>
        </a:p>
      </dgm:t>
    </dgm:pt>
    <dgm:pt modelId="{FF452B7A-7F12-43B6-92BC-6E87A82A6B7C}" type="parTrans" cxnId="{C44DD624-28B7-4BA0-ADB5-6FEE1BA6B423}">
      <dgm:prSet/>
      <dgm:spPr/>
      <dgm:t>
        <a:bodyPr/>
        <a:lstStyle/>
        <a:p>
          <a:endParaRPr lang="es-EC" sz="4400"/>
        </a:p>
      </dgm:t>
    </dgm:pt>
    <dgm:pt modelId="{FE22DCB8-5803-4B0B-ADE0-DA3CAA23DA51}" type="sibTrans" cxnId="{C44DD624-28B7-4BA0-ADB5-6FEE1BA6B423}">
      <dgm:prSet custT="1"/>
      <dgm:spPr/>
      <dgm:t>
        <a:bodyPr/>
        <a:lstStyle/>
        <a:p>
          <a:endParaRPr lang="es-EC" sz="1050"/>
        </a:p>
      </dgm:t>
    </dgm:pt>
    <dgm:pt modelId="{403D9C4E-C474-4201-BD04-6BD2C5C2AE91}">
      <dgm:prSet phldrT="[Texto]" custT="1"/>
      <dgm:spPr/>
      <dgm:t>
        <a:bodyPr/>
        <a:lstStyle/>
        <a:p>
          <a:r>
            <a:rPr lang="es-EC" sz="1700" smtClean="0"/>
            <a:t>Políticos</a:t>
          </a:r>
          <a:endParaRPr lang="es-EC" sz="1700" dirty="0"/>
        </a:p>
      </dgm:t>
    </dgm:pt>
    <dgm:pt modelId="{686AF3BB-A8D7-458D-9982-6649AF3AF073}" type="parTrans" cxnId="{F7F08142-7D00-435A-B621-E17D324E0F83}">
      <dgm:prSet/>
      <dgm:spPr/>
      <dgm:t>
        <a:bodyPr/>
        <a:lstStyle/>
        <a:p>
          <a:endParaRPr lang="es-EC" sz="4400"/>
        </a:p>
      </dgm:t>
    </dgm:pt>
    <dgm:pt modelId="{14481995-C3AF-43CB-9BDF-906728089FFD}" type="sibTrans" cxnId="{F7F08142-7D00-435A-B621-E17D324E0F83}">
      <dgm:prSet custT="1"/>
      <dgm:spPr/>
      <dgm:t>
        <a:bodyPr/>
        <a:lstStyle/>
        <a:p>
          <a:endParaRPr lang="es-EC" sz="1050"/>
        </a:p>
      </dgm:t>
    </dgm:pt>
    <dgm:pt modelId="{69A997DC-BDBA-49EC-8CB8-7D91EB7F58D3}">
      <dgm:prSet phldrT="[Texto]" custT="1"/>
      <dgm:spPr/>
      <dgm:t>
        <a:bodyPr/>
        <a:lstStyle/>
        <a:p>
          <a:r>
            <a:rPr lang="es-EC" sz="1700" smtClean="0"/>
            <a:t>Socio-culturales</a:t>
          </a:r>
          <a:endParaRPr lang="es-EC" sz="1700" dirty="0"/>
        </a:p>
      </dgm:t>
    </dgm:pt>
    <dgm:pt modelId="{5094C740-96DA-4E6D-B3D4-A545DCD6A847}" type="parTrans" cxnId="{C154DA28-BE26-4868-91F0-B685EDC8E5F8}">
      <dgm:prSet/>
      <dgm:spPr/>
      <dgm:t>
        <a:bodyPr/>
        <a:lstStyle/>
        <a:p>
          <a:endParaRPr lang="es-EC" sz="4400"/>
        </a:p>
      </dgm:t>
    </dgm:pt>
    <dgm:pt modelId="{20ABBA21-DD40-4E2B-A2A2-E025E9E68F03}" type="sibTrans" cxnId="{C154DA28-BE26-4868-91F0-B685EDC8E5F8}">
      <dgm:prSet custT="1"/>
      <dgm:spPr/>
      <dgm:t>
        <a:bodyPr/>
        <a:lstStyle/>
        <a:p>
          <a:endParaRPr lang="es-EC" sz="1050"/>
        </a:p>
      </dgm:t>
    </dgm:pt>
    <dgm:pt modelId="{A4D8597A-B981-4064-982B-A9FB235A0ECD}">
      <dgm:prSet phldrT="[Texto]" custT="1"/>
      <dgm:spPr/>
      <dgm:t>
        <a:bodyPr lIns="3600" tIns="3600" rIns="3600" bIns="3600"/>
        <a:lstStyle/>
        <a:p>
          <a:r>
            <a:rPr lang="es-EC" sz="1700" dirty="0" smtClean="0"/>
            <a:t>Ambientales</a:t>
          </a:r>
          <a:endParaRPr lang="es-EC" sz="1700" dirty="0"/>
        </a:p>
      </dgm:t>
    </dgm:pt>
    <dgm:pt modelId="{250F6C2A-00D3-4596-8584-65A9B9606364}" type="parTrans" cxnId="{148C983D-823D-4F48-97E4-678F9B2754F6}">
      <dgm:prSet/>
      <dgm:spPr/>
      <dgm:t>
        <a:bodyPr/>
        <a:lstStyle/>
        <a:p>
          <a:endParaRPr lang="es-EC" sz="4400"/>
        </a:p>
      </dgm:t>
    </dgm:pt>
    <dgm:pt modelId="{EFE1AE4D-74F7-42B1-8D14-CA9273C7C5FC}" type="sibTrans" cxnId="{148C983D-823D-4F48-97E4-678F9B2754F6}">
      <dgm:prSet custT="1"/>
      <dgm:spPr/>
      <dgm:t>
        <a:bodyPr/>
        <a:lstStyle/>
        <a:p>
          <a:endParaRPr lang="es-EC" sz="1050"/>
        </a:p>
      </dgm:t>
    </dgm:pt>
    <dgm:pt modelId="{6B60D312-CEAE-48C5-9985-A9D55A50FEFC}">
      <dgm:prSet phldrT="[Texto]" custT="1"/>
      <dgm:spPr/>
      <dgm:t>
        <a:bodyPr/>
        <a:lstStyle/>
        <a:p>
          <a:r>
            <a:rPr lang="es-EC" sz="3600" b="1" dirty="0" smtClean="0">
              <a:solidFill>
                <a:schemeClr val="tx1"/>
              </a:solidFill>
            </a:rPr>
            <a:t>BUEN VIVIR</a:t>
          </a:r>
          <a:endParaRPr lang="es-EC" sz="1800" b="1" dirty="0">
            <a:solidFill>
              <a:schemeClr val="tx1"/>
            </a:solidFill>
          </a:endParaRPr>
        </a:p>
      </dgm:t>
    </dgm:pt>
    <dgm:pt modelId="{64609FFC-10EF-4EBC-AF95-12DC4BE60FF6}" type="parTrans" cxnId="{EDAD7146-2E56-4C10-BF36-FDE4E9463151}">
      <dgm:prSet/>
      <dgm:spPr/>
      <dgm:t>
        <a:bodyPr/>
        <a:lstStyle/>
        <a:p>
          <a:endParaRPr lang="es-EC"/>
        </a:p>
      </dgm:t>
    </dgm:pt>
    <dgm:pt modelId="{FFD75FD9-7708-4734-8B0B-80BBB3B6DD00}" type="sibTrans" cxnId="{EDAD7146-2E56-4C10-BF36-FDE4E9463151}">
      <dgm:prSet/>
      <dgm:spPr/>
      <dgm:t>
        <a:bodyPr/>
        <a:lstStyle/>
        <a:p>
          <a:endParaRPr lang="es-EC"/>
        </a:p>
      </dgm:t>
    </dgm:pt>
    <dgm:pt modelId="{FDDE5891-7E09-46F2-A9B4-E07318D641FB}" type="pres">
      <dgm:prSet presAssocID="{EB76E66F-E18B-4AA8-B76D-8148904A3EA8}" presName="linearFlow" presStyleCnt="0">
        <dgm:presLayoutVars>
          <dgm:dir/>
          <dgm:resizeHandles val="exact"/>
        </dgm:presLayoutVars>
      </dgm:prSet>
      <dgm:spPr/>
    </dgm:pt>
    <dgm:pt modelId="{26C301DD-A939-4CAD-B06D-60F99DAAD927}" type="pres">
      <dgm:prSet presAssocID="{70F66E18-5BD6-46D1-B1DB-E03AA69B899E}" presName="node" presStyleLbl="node1" presStyleIdx="0" presStyleCnt="5" custScaleX="674451" custScaleY="700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63867-9D13-4BBE-996B-2BCF9204416D}" type="pres">
      <dgm:prSet presAssocID="{FE22DCB8-5803-4B0B-ADE0-DA3CAA23DA51}" presName="spacerL" presStyleCnt="0"/>
      <dgm:spPr/>
    </dgm:pt>
    <dgm:pt modelId="{CB84D433-918F-4286-8A33-23D6714B8AF5}" type="pres">
      <dgm:prSet presAssocID="{FE22DCB8-5803-4B0B-ADE0-DA3CAA23DA51}" presName="sibTrans" presStyleLbl="sibTrans2D1" presStyleIdx="0" presStyleCnt="4"/>
      <dgm:spPr/>
      <dgm:t>
        <a:bodyPr/>
        <a:lstStyle/>
        <a:p>
          <a:endParaRPr lang="es-EC"/>
        </a:p>
      </dgm:t>
    </dgm:pt>
    <dgm:pt modelId="{ABB32C07-0E06-447F-A1DD-4A03752D858C}" type="pres">
      <dgm:prSet presAssocID="{FE22DCB8-5803-4B0B-ADE0-DA3CAA23DA51}" presName="spacerR" presStyleCnt="0"/>
      <dgm:spPr/>
    </dgm:pt>
    <dgm:pt modelId="{16DACC5F-DB07-4652-B6D1-E14A67E1FC81}" type="pres">
      <dgm:prSet presAssocID="{403D9C4E-C474-4201-BD04-6BD2C5C2AE91}" presName="node" presStyleLbl="node1" presStyleIdx="1" presStyleCnt="5" custScaleX="674451" custScaleY="700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1395FC-397C-4C84-844E-9A3E6906070F}" type="pres">
      <dgm:prSet presAssocID="{14481995-C3AF-43CB-9BDF-906728089FFD}" presName="spacerL" presStyleCnt="0"/>
      <dgm:spPr/>
    </dgm:pt>
    <dgm:pt modelId="{F03B2D25-84C4-498C-8FA6-F0FBC90C1C4E}" type="pres">
      <dgm:prSet presAssocID="{14481995-C3AF-43CB-9BDF-906728089FFD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C296DFA-243F-4E38-B253-E566484177EF}" type="pres">
      <dgm:prSet presAssocID="{14481995-C3AF-43CB-9BDF-906728089FFD}" presName="spacerR" presStyleCnt="0"/>
      <dgm:spPr/>
    </dgm:pt>
    <dgm:pt modelId="{A74E584A-8BAC-49A3-BBDD-F43B0892A17B}" type="pres">
      <dgm:prSet presAssocID="{69A997DC-BDBA-49EC-8CB8-7D91EB7F58D3}" presName="node" presStyleLbl="node1" presStyleIdx="2" presStyleCnt="5" custScaleX="674451" custScaleY="700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56DF2-2640-45BC-98E9-4755A32DAA33}" type="pres">
      <dgm:prSet presAssocID="{20ABBA21-DD40-4E2B-A2A2-E025E9E68F03}" presName="spacerL" presStyleCnt="0"/>
      <dgm:spPr/>
    </dgm:pt>
    <dgm:pt modelId="{AF7D3A89-702E-454F-BEFA-15F29E3DE5ED}" type="pres">
      <dgm:prSet presAssocID="{20ABBA21-DD40-4E2B-A2A2-E025E9E68F0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2EA1838-F2AD-4512-A5A5-6839BACAECAB}" type="pres">
      <dgm:prSet presAssocID="{20ABBA21-DD40-4E2B-A2A2-E025E9E68F03}" presName="spacerR" presStyleCnt="0"/>
      <dgm:spPr/>
    </dgm:pt>
    <dgm:pt modelId="{50F9739E-2522-4D0C-AA42-D530CB96638B}" type="pres">
      <dgm:prSet presAssocID="{A4D8597A-B981-4064-982B-A9FB235A0ECD}" presName="node" presStyleLbl="node1" presStyleIdx="3" presStyleCnt="5" custScaleX="674451" custScaleY="700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B6E81-A901-466E-9030-0C8527F389DF}" type="pres">
      <dgm:prSet presAssocID="{EFE1AE4D-74F7-42B1-8D14-CA9273C7C5FC}" presName="spacerL" presStyleCnt="0"/>
      <dgm:spPr/>
    </dgm:pt>
    <dgm:pt modelId="{A8D758EE-F2AE-4FCE-B664-D95D5D00655C}" type="pres">
      <dgm:prSet presAssocID="{EFE1AE4D-74F7-42B1-8D14-CA9273C7C5FC}" presName="sibTrans" presStyleLbl="sibTrans2D1" presStyleIdx="3" presStyleCnt="4"/>
      <dgm:spPr/>
      <dgm:t>
        <a:bodyPr/>
        <a:lstStyle/>
        <a:p>
          <a:endParaRPr lang="es-EC"/>
        </a:p>
      </dgm:t>
    </dgm:pt>
    <dgm:pt modelId="{C77A0F09-6416-4329-A0DD-3971DB39ACC4}" type="pres">
      <dgm:prSet presAssocID="{EFE1AE4D-74F7-42B1-8D14-CA9273C7C5FC}" presName="spacerR" presStyleCnt="0"/>
      <dgm:spPr/>
    </dgm:pt>
    <dgm:pt modelId="{47CD8C6C-5A4F-4522-B47D-5121B154A383}" type="pres">
      <dgm:prSet presAssocID="{6B60D312-CEAE-48C5-9985-A9D55A50FEFC}" presName="node" presStyleLbl="node1" presStyleIdx="4" presStyleCnt="5" custScaleX="787189" custScaleY="8444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903C2B-934D-4EB2-BE10-94DFD0B20421}" type="presOf" srcId="{69A997DC-BDBA-49EC-8CB8-7D91EB7F58D3}" destId="{A74E584A-8BAC-49A3-BBDD-F43B0892A17B}" srcOrd="0" destOrd="0" presId="urn:microsoft.com/office/officeart/2005/8/layout/equation1"/>
    <dgm:cxn modelId="{F4BCC99B-0C1A-4622-AB2C-88E2C8BBE728}" type="presOf" srcId="{A4D8597A-B981-4064-982B-A9FB235A0ECD}" destId="{50F9739E-2522-4D0C-AA42-D530CB96638B}" srcOrd="0" destOrd="0" presId="urn:microsoft.com/office/officeart/2005/8/layout/equation1"/>
    <dgm:cxn modelId="{EDAD7146-2E56-4C10-BF36-FDE4E9463151}" srcId="{EB76E66F-E18B-4AA8-B76D-8148904A3EA8}" destId="{6B60D312-CEAE-48C5-9985-A9D55A50FEFC}" srcOrd="4" destOrd="0" parTransId="{64609FFC-10EF-4EBC-AF95-12DC4BE60FF6}" sibTransId="{FFD75FD9-7708-4734-8B0B-80BBB3B6DD00}"/>
    <dgm:cxn modelId="{FFE2ACFA-189B-45D4-B106-5837A8B836F1}" type="presOf" srcId="{EB76E66F-E18B-4AA8-B76D-8148904A3EA8}" destId="{FDDE5891-7E09-46F2-A9B4-E07318D641FB}" srcOrd="0" destOrd="0" presId="urn:microsoft.com/office/officeart/2005/8/layout/equation1"/>
    <dgm:cxn modelId="{8837B658-4315-479F-BE81-B62BF415B089}" type="presOf" srcId="{6B60D312-CEAE-48C5-9985-A9D55A50FEFC}" destId="{47CD8C6C-5A4F-4522-B47D-5121B154A383}" srcOrd="0" destOrd="0" presId="urn:microsoft.com/office/officeart/2005/8/layout/equation1"/>
    <dgm:cxn modelId="{500B1086-6E56-4EA2-952D-494C8D3EE448}" type="presOf" srcId="{EFE1AE4D-74F7-42B1-8D14-CA9273C7C5FC}" destId="{A8D758EE-F2AE-4FCE-B664-D95D5D00655C}" srcOrd="0" destOrd="0" presId="urn:microsoft.com/office/officeart/2005/8/layout/equation1"/>
    <dgm:cxn modelId="{C44DD624-28B7-4BA0-ADB5-6FEE1BA6B423}" srcId="{EB76E66F-E18B-4AA8-B76D-8148904A3EA8}" destId="{70F66E18-5BD6-46D1-B1DB-E03AA69B899E}" srcOrd="0" destOrd="0" parTransId="{FF452B7A-7F12-43B6-92BC-6E87A82A6B7C}" sibTransId="{FE22DCB8-5803-4B0B-ADE0-DA3CAA23DA51}"/>
    <dgm:cxn modelId="{127A7B90-C327-4426-A531-6CA367E420B7}" type="presOf" srcId="{403D9C4E-C474-4201-BD04-6BD2C5C2AE91}" destId="{16DACC5F-DB07-4652-B6D1-E14A67E1FC81}" srcOrd="0" destOrd="0" presId="urn:microsoft.com/office/officeart/2005/8/layout/equation1"/>
    <dgm:cxn modelId="{148C983D-823D-4F48-97E4-678F9B2754F6}" srcId="{EB76E66F-E18B-4AA8-B76D-8148904A3EA8}" destId="{A4D8597A-B981-4064-982B-A9FB235A0ECD}" srcOrd="3" destOrd="0" parTransId="{250F6C2A-00D3-4596-8584-65A9B9606364}" sibTransId="{EFE1AE4D-74F7-42B1-8D14-CA9273C7C5FC}"/>
    <dgm:cxn modelId="{C154DA28-BE26-4868-91F0-B685EDC8E5F8}" srcId="{EB76E66F-E18B-4AA8-B76D-8148904A3EA8}" destId="{69A997DC-BDBA-49EC-8CB8-7D91EB7F58D3}" srcOrd="2" destOrd="0" parTransId="{5094C740-96DA-4E6D-B3D4-A545DCD6A847}" sibTransId="{20ABBA21-DD40-4E2B-A2A2-E025E9E68F03}"/>
    <dgm:cxn modelId="{89F0DFBC-1770-402C-84A3-9AC8E639B22F}" type="presOf" srcId="{70F66E18-5BD6-46D1-B1DB-E03AA69B899E}" destId="{26C301DD-A939-4CAD-B06D-60F99DAAD927}" srcOrd="0" destOrd="0" presId="urn:microsoft.com/office/officeart/2005/8/layout/equation1"/>
    <dgm:cxn modelId="{982D9AB1-0CA2-4FA1-BB62-7812CBC521E3}" type="presOf" srcId="{FE22DCB8-5803-4B0B-ADE0-DA3CAA23DA51}" destId="{CB84D433-918F-4286-8A33-23D6714B8AF5}" srcOrd="0" destOrd="0" presId="urn:microsoft.com/office/officeart/2005/8/layout/equation1"/>
    <dgm:cxn modelId="{C90EC8B7-0E64-41B8-99AB-AEDF0566602C}" type="presOf" srcId="{20ABBA21-DD40-4E2B-A2A2-E025E9E68F03}" destId="{AF7D3A89-702E-454F-BEFA-15F29E3DE5ED}" srcOrd="0" destOrd="0" presId="urn:microsoft.com/office/officeart/2005/8/layout/equation1"/>
    <dgm:cxn modelId="{F7F08142-7D00-435A-B621-E17D324E0F83}" srcId="{EB76E66F-E18B-4AA8-B76D-8148904A3EA8}" destId="{403D9C4E-C474-4201-BD04-6BD2C5C2AE91}" srcOrd="1" destOrd="0" parTransId="{686AF3BB-A8D7-458D-9982-6649AF3AF073}" sibTransId="{14481995-C3AF-43CB-9BDF-906728089FFD}"/>
    <dgm:cxn modelId="{773222D6-5626-4359-9D5D-21BB1B226B3E}" type="presOf" srcId="{14481995-C3AF-43CB-9BDF-906728089FFD}" destId="{F03B2D25-84C4-498C-8FA6-F0FBC90C1C4E}" srcOrd="0" destOrd="0" presId="urn:microsoft.com/office/officeart/2005/8/layout/equation1"/>
    <dgm:cxn modelId="{DFD51433-F3E9-4743-9625-106FC6558977}" type="presParOf" srcId="{FDDE5891-7E09-46F2-A9B4-E07318D641FB}" destId="{26C301DD-A939-4CAD-B06D-60F99DAAD927}" srcOrd="0" destOrd="0" presId="urn:microsoft.com/office/officeart/2005/8/layout/equation1"/>
    <dgm:cxn modelId="{28FE5656-02AA-4CAF-9EDC-4ADDA672E452}" type="presParOf" srcId="{FDDE5891-7E09-46F2-A9B4-E07318D641FB}" destId="{B8063867-9D13-4BBE-996B-2BCF9204416D}" srcOrd="1" destOrd="0" presId="urn:microsoft.com/office/officeart/2005/8/layout/equation1"/>
    <dgm:cxn modelId="{E32F202F-4A96-42A7-AE2C-17FF04B41A88}" type="presParOf" srcId="{FDDE5891-7E09-46F2-A9B4-E07318D641FB}" destId="{CB84D433-918F-4286-8A33-23D6714B8AF5}" srcOrd="2" destOrd="0" presId="urn:microsoft.com/office/officeart/2005/8/layout/equation1"/>
    <dgm:cxn modelId="{2696BA8E-99FF-444C-9654-050A4092332A}" type="presParOf" srcId="{FDDE5891-7E09-46F2-A9B4-E07318D641FB}" destId="{ABB32C07-0E06-447F-A1DD-4A03752D858C}" srcOrd="3" destOrd="0" presId="urn:microsoft.com/office/officeart/2005/8/layout/equation1"/>
    <dgm:cxn modelId="{6CC4F12C-DB5D-4888-9BA6-C9F33E65FA6D}" type="presParOf" srcId="{FDDE5891-7E09-46F2-A9B4-E07318D641FB}" destId="{16DACC5F-DB07-4652-B6D1-E14A67E1FC81}" srcOrd="4" destOrd="0" presId="urn:microsoft.com/office/officeart/2005/8/layout/equation1"/>
    <dgm:cxn modelId="{FFC1FEFE-A9D2-49B1-9293-6ABED5926E77}" type="presParOf" srcId="{FDDE5891-7E09-46F2-A9B4-E07318D641FB}" destId="{C91395FC-397C-4C84-844E-9A3E6906070F}" srcOrd="5" destOrd="0" presId="urn:microsoft.com/office/officeart/2005/8/layout/equation1"/>
    <dgm:cxn modelId="{1F0F1128-8544-4489-8305-99A19BFFA028}" type="presParOf" srcId="{FDDE5891-7E09-46F2-A9B4-E07318D641FB}" destId="{F03B2D25-84C4-498C-8FA6-F0FBC90C1C4E}" srcOrd="6" destOrd="0" presId="urn:microsoft.com/office/officeart/2005/8/layout/equation1"/>
    <dgm:cxn modelId="{D957D306-47CA-474D-940C-79EC99057AE1}" type="presParOf" srcId="{FDDE5891-7E09-46F2-A9B4-E07318D641FB}" destId="{7C296DFA-243F-4E38-B253-E566484177EF}" srcOrd="7" destOrd="0" presId="urn:microsoft.com/office/officeart/2005/8/layout/equation1"/>
    <dgm:cxn modelId="{C27D32E0-4DC1-45A1-8666-2AE2BF3C058E}" type="presParOf" srcId="{FDDE5891-7E09-46F2-A9B4-E07318D641FB}" destId="{A74E584A-8BAC-49A3-BBDD-F43B0892A17B}" srcOrd="8" destOrd="0" presId="urn:microsoft.com/office/officeart/2005/8/layout/equation1"/>
    <dgm:cxn modelId="{1DBCD629-7AA7-4614-9F1B-0E75BB157ACC}" type="presParOf" srcId="{FDDE5891-7E09-46F2-A9B4-E07318D641FB}" destId="{20156DF2-2640-45BC-98E9-4755A32DAA33}" srcOrd="9" destOrd="0" presId="urn:microsoft.com/office/officeart/2005/8/layout/equation1"/>
    <dgm:cxn modelId="{51335D45-FEB9-4016-B800-BEF43B22B693}" type="presParOf" srcId="{FDDE5891-7E09-46F2-A9B4-E07318D641FB}" destId="{AF7D3A89-702E-454F-BEFA-15F29E3DE5ED}" srcOrd="10" destOrd="0" presId="urn:microsoft.com/office/officeart/2005/8/layout/equation1"/>
    <dgm:cxn modelId="{EA2E8289-0FAB-4CF8-AEEA-BC6A79C30593}" type="presParOf" srcId="{FDDE5891-7E09-46F2-A9B4-E07318D641FB}" destId="{B2EA1838-F2AD-4512-A5A5-6839BACAECAB}" srcOrd="11" destOrd="0" presId="urn:microsoft.com/office/officeart/2005/8/layout/equation1"/>
    <dgm:cxn modelId="{48CC34EA-E335-470F-A71A-10C159836821}" type="presParOf" srcId="{FDDE5891-7E09-46F2-A9B4-E07318D641FB}" destId="{50F9739E-2522-4D0C-AA42-D530CB96638B}" srcOrd="12" destOrd="0" presId="urn:microsoft.com/office/officeart/2005/8/layout/equation1"/>
    <dgm:cxn modelId="{F5FF639B-8851-4D1B-B598-86C976B8F84D}" type="presParOf" srcId="{FDDE5891-7E09-46F2-A9B4-E07318D641FB}" destId="{D4FB6E81-A901-466E-9030-0C8527F389DF}" srcOrd="13" destOrd="0" presId="urn:microsoft.com/office/officeart/2005/8/layout/equation1"/>
    <dgm:cxn modelId="{2F44FB6C-42C8-43D6-9E2C-BCFA7055B125}" type="presParOf" srcId="{FDDE5891-7E09-46F2-A9B4-E07318D641FB}" destId="{A8D758EE-F2AE-4FCE-B664-D95D5D00655C}" srcOrd="14" destOrd="0" presId="urn:microsoft.com/office/officeart/2005/8/layout/equation1"/>
    <dgm:cxn modelId="{E9DA7569-306E-4408-8001-10A57356BBE1}" type="presParOf" srcId="{FDDE5891-7E09-46F2-A9B4-E07318D641FB}" destId="{C77A0F09-6416-4329-A0DD-3971DB39ACC4}" srcOrd="15" destOrd="0" presId="urn:microsoft.com/office/officeart/2005/8/layout/equation1"/>
    <dgm:cxn modelId="{04673F78-E78D-480E-9E96-63FA88798B7E}" type="presParOf" srcId="{FDDE5891-7E09-46F2-A9B4-E07318D641FB}" destId="{47CD8C6C-5A4F-4522-B47D-5121B154A383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301DD-A939-4CAD-B06D-60F99DAAD927}">
      <dsp:nvSpPr>
        <dsp:cNvPr id="0" name=""/>
        <dsp:cNvSpPr/>
      </dsp:nvSpPr>
      <dsp:spPr>
        <a:xfrm>
          <a:off x="2209" y="1209328"/>
          <a:ext cx="1585043" cy="1645343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" tIns="3600" rIns="36000" bIns="360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Económicos</a:t>
          </a:r>
          <a:endParaRPr lang="es-EC" sz="1700" kern="1200" dirty="0"/>
        </a:p>
      </dsp:txBody>
      <dsp:txXfrm>
        <a:off x="234333" y="1450283"/>
        <a:ext cx="1120795" cy="1163433"/>
      </dsp:txXfrm>
    </dsp:sp>
    <dsp:sp modelId="{CB84D433-918F-4286-8A33-23D6714B8AF5}">
      <dsp:nvSpPr>
        <dsp:cNvPr id="0" name=""/>
        <dsp:cNvSpPr/>
      </dsp:nvSpPr>
      <dsp:spPr>
        <a:xfrm>
          <a:off x="1606336" y="1963846"/>
          <a:ext cx="136307" cy="13630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1624403" y="2015970"/>
        <a:ext cx="100173" cy="32059"/>
      </dsp:txXfrm>
    </dsp:sp>
    <dsp:sp modelId="{16DACC5F-DB07-4652-B6D1-E14A67E1FC81}">
      <dsp:nvSpPr>
        <dsp:cNvPr id="0" name=""/>
        <dsp:cNvSpPr/>
      </dsp:nvSpPr>
      <dsp:spPr>
        <a:xfrm>
          <a:off x="1761726" y="1209328"/>
          <a:ext cx="1585043" cy="1645343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Políticos</a:t>
          </a:r>
          <a:endParaRPr lang="es-EC" sz="1700" kern="1200" dirty="0"/>
        </a:p>
      </dsp:txBody>
      <dsp:txXfrm>
        <a:off x="1993850" y="1450283"/>
        <a:ext cx="1120795" cy="1163433"/>
      </dsp:txXfrm>
    </dsp:sp>
    <dsp:sp modelId="{F03B2D25-84C4-498C-8FA6-F0FBC90C1C4E}">
      <dsp:nvSpPr>
        <dsp:cNvPr id="0" name=""/>
        <dsp:cNvSpPr/>
      </dsp:nvSpPr>
      <dsp:spPr>
        <a:xfrm>
          <a:off x="3365853" y="1963846"/>
          <a:ext cx="136307" cy="136307"/>
        </a:xfrm>
        <a:prstGeom prst="mathPlus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3383920" y="2015970"/>
        <a:ext cx="100173" cy="32059"/>
      </dsp:txXfrm>
    </dsp:sp>
    <dsp:sp modelId="{A74E584A-8BAC-49A3-BBDD-F43B0892A17B}">
      <dsp:nvSpPr>
        <dsp:cNvPr id="0" name=""/>
        <dsp:cNvSpPr/>
      </dsp:nvSpPr>
      <dsp:spPr>
        <a:xfrm>
          <a:off x="3521243" y="1209328"/>
          <a:ext cx="1585043" cy="164534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Socio-culturales</a:t>
          </a:r>
          <a:endParaRPr lang="es-EC" sz="1700" kern="1200" dirty="0"/>
        </a:p>
      </dsp:txBody>
      <dsp:txXfrm>
        <a:off x="3753367" y="1450283"/>
        <a:ext cx="1120795" cy="1163433"/>
      </dsp:txXfrm>
    </dsp:sp>
    <dsp:sp modelId="{AF7D3A89-702E-454F-BEFA-15F29E3DE5ED}">
      <dsp:nvSpPr>
        <dsp:cNvPr id="0" name=""/>
        <dsp:cNvSpPr/>
      </dsp:nvSpPr>
      <dsp:spPr>
        <a:xfrm>
          <a:off x="5125370" y="1963846"/>
          <a:ext cx="136307" cy="136307"/>
        </a:xfrm>
        <a:prstGeom prst="mathPlus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5143437" y="2015970"/>
        <a:ext cx="100173" cy="32059"/>
      </dsp:txXfrm>
    </dsp:sp>
    <dsp:sp modelId="{50F9739E-2522-4D0C-AA42-D530CB96638B}">
      <dsp:nvSpPr>
        <dsp:cNvPr id="0" name=""/>
        <dsp:cNvSpPr/>
      </dsp:nvSpPr>
      <dsp:spPr>
        <a:xfrm>
          <a:off x="5280760" y="1209328"/>
          <a:ext cx="1585043" cy="1645343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" tIns="3600" rIns="3600" bIns="360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Ambientales</a:t>
          </a:r>
          <a:endParaRPr lang="es-EC" sz="1700" kern="1200" dirty="0"/>
        </a:p>
      </dsp:txBody>
      <dsp:txXfrm>
        <a:off x="5512884" y="1450283"/>
        <a:ext cx="1120795" cy="1163433"/>
      </dsp:txXfrm>
    </dsp:sp>
    <dsp:sp modelId="{A8D758EE-F2AE-4FCE-B664-D95D5D00655C}">
      <dsp:nvSpPr>
        <dsp:cNvPr id="0" name=""/>
        <dsp:cNvSpPr/>
      </dsp:nvSpPr>
      <dsp:spPr>
        <a:xfrm>
          <a:off x="6884887" y="1963846"/>
          <a:ext cx="136307" cy="136307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6902954" y="1991925"/>
        <a:ext cx="100173" cy="80149"/>
      </dsp:txXfrm>
    </dsp:sp>
    <dsp:sp modelId="{47CD8C6C-5A4F-4522-B47D-5121B154A383}">
      <dsp:nvSpPr>
        <dsp:cNvPr id="0" name=""/>
        <dsp:cNvSpPr/>
      </dsp:nvSpPr>
      <dsp:spPr>
        <a:xfrm>
          <a:off x="7040277" y="1039664"/>
          <a:ext cx="1849992" cy="198467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>
              <a:solidFill>
                <a:schemeClr val="tx1"/>
              </a:solidFill>
            </a:rPr>
            <a:t>BUEN VIVIR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7311202" y="1330312"/>
        <a:ext cx="1308142" cy="140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C162-706F-4900-BC73-957953928881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CE61-C512-4988-AD79-F95BD6D46C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55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Articulación</a:t>
            </a:r>
            <a:r>
              <a:rPr lang="es-ES" baseline="0" dirty="0" smtClean="0"/>
              <a:t> con GPR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40F3-3F92-1A4F-B992-AB665D81CBA2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987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E2510-B0ED-47C8-8361-610F05E43695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1FB8-5C3C-4280-A834-EBECDEE7CE13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57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1FB8-5C3C-4280-A834-EBECDEE7CE13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57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F93-ABDF-4E83-AB3E-4C3F37FB6D8D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EAED-560B-4574-9FE3-05ACA33951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DERECH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312763"/>
            <a:ext cx="1515343" cy="1688523"/>
          </a:xfrm>
          <a:prstGeom prst="rect">
            <a:avLst/>
          </a:prstGeom>
        </p:spPr>
      </p:pic>
      <p:pic>
        <p:nvPicPr>
          <p:cNvPr id="8" name="Imagen 7" descr="logo color-04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6528" r="2929" b="7232"/>
          <a:stretch/>
        </p:blipFill>
        <p:spPr>
          <a:xfrm>
            <a:off x="450418" y="6219529"/>
            <a:ext cx="1234275" cy="3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F2AEF93-ABDF-4E83-AB3E-4C3F37FB6D8D}" type="datetimeFigureOut">
              <a:rPr lang="es-E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25/11/2014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38EAED-560B-4574-9FE3-05ACA33951BC}" type="slidenum">
              <a:rPr lang="es-E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/>
          </a:p>
        </p:txBody>
      </p:sp>
      <p:pic>
        <p:nvPicPr>
          <p:cNvPr id="6" name="Imagen 5" descr="DERECH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312763"/>
            <a:ext cx="1515343" cy="16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A88A-5608-4286-B4A2-0EDD3FA7ACF6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60C6-F7DB-4438-9D9D-558160EDBE3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Experiencia </a:t>
            </a:r>
            <a:r>
              <a:rPr lang="es-EC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C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articulación de políticas de desarrollo social y </a:t>
            </a:r>
            <a:r>
              <a:rPr lang="es-EC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económico-productivas</a:t>
            </a:r>
            <a:br>
              <a:rPr lang="es-EC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ECUADOR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 fontScale="92500" lnSpcReduction="10000"/>
          </a:bodyPr>
          <a:lstStyle/>
          <a:p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Byron M. Jaramillo C.</a:t>
            </a:r>
          </a:p>
          <a:p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Guatemala </a:t>
            </a:r>
          </a:p>
          <a:p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2014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Política </a:t>
            </a:r>
            <a:r>
              <a:rPr lang="es-ES" sz="4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Nacional </a:t>
            </a:r>
            <a:r>
              <a:rPr lang="es-ES" sz="4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el Desarrollo Rural Territorial</a:t>
            </a:r>
            <a:endParaRPr lang="es-EC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40768"/>
            <a:ext cx="8610600" cy="4831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7" charset="-128"/>
              </a:rPr>
              <a:t>Objetivos:</a:t>
            </a:r>
            <a:endParaRPr lang="es-ES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7" charset="-128"/>
            </a:endParaRPr>
          </a:p>
          <a:p>
            <a:pPr marL="0" indent="0" eaLnBrk="1" hangingPunct="1">
              <a:buNone/>
            </a:pPr>
            <a:endParaRPr lang="es-ES_trad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_trad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Auspiciar la igualdad, cohesión e integración social y territorial buscando la </a:t>
            </a:r>
            <a:r>
              <a:rPr lang="es-ES_trad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superación de la pobreza rural </a:t>
            </a:r>
            <a:r>
              <a:rPr lang="es-ES_trad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través de: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expansión de las capacidades y derechos; fortalecimiento de los diferentes actores locales y la transformación productiva.</a:t>
            </a:r>
          </a:p>
          <a:p>
            <a:pPr marL="0" indent="0" eaLnBrk="1" hangingPunct="1">
              <a:buNone/>
            </a:pPr>
            <a:endParaRPr lang="es-EC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Crear una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institucionalidad que racionalice </a:t>
            </a:r>
            <a:r>
              <a:rPr lang="es-E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esfuerzos y acciones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vinculadas a la realidad rural, responsable de ejecutar programas y proyectos, promoviendo temas transversales, como género, interculturalidad o sostenibilidad ambiental.</a:t>
            </a:r>
          </a:p>
          <a:p>
            <a:pPr eaLnBrk="1" hangingPunct="1"/>
            <a:endParaRPr lang="es-EC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Articulación Institucional para </a:t>
            </a:r>
            <a:r>
              <a:rPr lang="es-ES" sz="4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Desarrollo Rural Territorial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36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dirty="0" smtClean="0"/>
              <a:t>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357422" y="1643050"/>
            <a:ext cx="378621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Interinstitucional para el Buen Vivir Rural </a:t>
            </a:r>
            <a:endParaRPr lang="es-EC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20" y="2786058"/>
            <a:ext cx="1919302" cy="91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Coordinador de Desarrollo Social</a:t>
            </a:r>
          </a:p>
          <a:p>
            <a:pPr algn="ctr"/>
            <a:r>
              <a:rPr lang="es-EC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</a:t>
            </a:r>
            <a:endParaRPr lang="es-EC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28860" y="2786058"/>
            <a:ext cx="1919302" cy="91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Viceministerio de Desarrollo Rural del MAGAP</a:t>
            </a:r>
            <a:endParaRPr lang="es-EC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2786058"/>
            <a:ext cx="1919302" cy="91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Nacional de Planificación (SENPLADES)</a:t>
            </a:r>
            <a:endParaRPr lang="es-EC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715140" y="2786058"/>
            <a:ext cx="1919302" cy="919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Coordinador de la Producción, Empleo y Competitividad</a:t>
            </a:r>
            <a:endParaRPr lang="es-EC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428860" y="4429132"/>
            <a:ext cx="3786214" cy="5715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Específicos en territorio</a:t>
            </a:r>
            <a:endParaRPr lang="es-EC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285852" y="2500306"/>
            <a:ext cx="64294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285852" y="4000504"/>
            <a:ext cx="6572296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1142976" y="26431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3215472" y="2642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5358612" y="2642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7573190" y="2642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4072728" y="235663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1143770" y="3856834"/>
            <a:ext cx="28575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3215472" y="3856834"/>
            <a:ext cx="28575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5358612" y="3856834"/>
            <a:ext cx="28575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7716066" y="3856834"/>
            <a:ext cx="28575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>
            <a:off x="4107653" y="4179099"/>
            <a:ext cx="35719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28596" y="5286388"/>
            <a:ext cx="82153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Construcción compartida 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una Política Nacional de Desarrollo Rural Territorial, articulada con el PDBV.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Concepto ampliado 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lo rural (agrícola y no agrícola) vínculos con lo urbano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Búsqueda de la </a:t>
            </a:r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equidad territorial 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(nuevos polos de desarrollo)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8954" y="0"/>
            <a:ext cx="8928992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 Proyecto Hombro a Hombro: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Estrategia de Articulación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interinstitucional 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856903" y="980728"/>
            <a:ext cx="5070152" cy="32223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u="sng" dirty="0" smtClean="0">
                <a:solidFill>
                  <a:srgbClr val="FF0000"/>
                </a:solidFill>
              </a:rPr>
              <a:t>Desarrollo Social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Ministerio de Inclusión Económica y Social MIES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Instituto de Economía Popular y Solidaria IEPS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856903" y="4106156"/>
            <a:ext cx="5235376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u="sng" dirty="0">
                <a:solidFill>
                  <a:srgbClr val="FF0000"/>
                </a:solidFill>
              </a:rPr>
              <a:t>Desarrollo </a:t>
            </a:r>
            <a:r>
              <a:rPr lang="es-EC" sz="2000" b="1" u="sng" dirty="0" smtClean="0">
                <a:solidFill>
                  <a:srgbClr val="FF0000"/>
                </a:solidFill>
              </a:rPr>
              <a:t>Económico </a:t>
            </a:r>
            <a:endParaRPr lang="es-EC" sz="2000" b="1" u="sng" dirty="0">
              <a:solidFill>
                <a:srgbClr val="FF0000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Ministerio de </a:t>
            </a:r>
            <a:r>
              <a:rPr lang="es-EC" b="1" dirty="0" smtClean="0">
                <a:solidFill>
                  <a:schemeClr val="tx1"/>
                </a:solidFill>
              </a:rPr>
              <a:t>Agricultura, Ganadería, Acuacultura y Pesca-MAGAP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Viceministerio de Desarrollo Rural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3829472"/>
            <a:ext cx="5400599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</a:t>
            </a:r>
            <a:r>
              <a:rPr lang="es-EC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“Hombro a Hombro en la Sierra Central para el Buen Vivir Rural” </a:t>
            </a:r>
            <a:endParaRPr lang="es-EC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96287" y="996283"/>
            <a:ext cx="435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DICTAMEN DE PRIORIDAD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82388" y="1405712"/>
            <a:ext cx="7902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Mediante Oficio Nro. SENPLADES-SZ3C-2014-0032-OF del 27 de enero del 2014, la SENPLADES informa al IEPS que: </a:t>
            </a:r>
            <a:r>
              <a:rPr lang="es-EC" sz="2000" i="1" dirty="0" smtClean="0"/>
              <a:t>“Por lo expuesto y considerando que la propuesta se enmarca dentro del Plan Nacional de Desarrollo…., la Secretaria Nacional de Planificación y Desarrollo, en base a lo establecido en el artículo 60 del Código de Planificación y Finanzas Públicas, </a:t>
            </a:r>
            <a:r>
              <a:rPr lang="es-EC" sz="2000" b="1" i="1" dirty="0" smtClean="0"/>
              <a:t>prioriza el proyecto “Hombro a Hombro en la Sierra Central para el Buen Vivir Rural” </a:t>
            </a:r>
            <a:r>
              <a:rPr lang="es-EC" sz="2000" i="1" dirty="0" smtClean="0"/>
              <a:t>por un monto de USD </a:t>
            </a:r>
            <a:r>
              <a:rPr lang="es-EC" sz="2000" b="1" i="1" dirty="0" smtClean="0"/>
              <a:t>53.014.875,76</a:t>
            </a:r>
            <a:r>
              <a:rPr lang="es-EC" sz="2000" i="1" dirty="0" smtClean="0"/>
              <a:t>…”</a:t>
            </a:r>
            <a:endParaRPr lang="es-EC" sz="2000" i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74947"/>
              </p:ext>
            </p:extLst>
          </p:nvPr>
        </p:nvGraphicFramePr>
        <p:xfrm>
          <a:off x="682388" y="3856417"/>
          <a:ext cx="7902054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18161"/>
                <a:gridCol w="24838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Componentes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Inversión Total (USD)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C1. Desarrollo productivo con</a:t>
                      </a:r>
                      <a:r>
                        <a:rPr lang="es-EC" sz="1800" baseline="0" dirty="0" smtClean="0"/>
                        <a:t> valor agregado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800" dirty="0" smtClean="0"/>
                        <a:t>48.303.213,36</a:t>
                      </a:r>
                      <a:endParaRPr lang="es-EC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C2. Fortalecimiento de actores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800" dirty="0" smtClean="0"/>
                        <a:t>1.763.460,60</a:t>
                      </a:r>
                      <a:endParaRPr lang="es-EC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C3. Articulación a los mercados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800" dirty="0" smtClean="0"/>
                        <a:t>2.393.201,80</a:t>
                      </a:r>
                      <a:endParaRPr lang="es-EC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C4. Promoción de la EPS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800" dirty="0" smtClean="0"/>
                        <a:t>555.000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/>
                        <a:t>Total</a:t>
                      </a:r>
                      <a:endParaRPr lang="es-EC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800" b="1" dirty="0" smtClean="0"/>
                        <a:t>53.014.875,76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2388" y="6081457"/>
            <a:ext cx="79020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b="1" dirty="0" smtClean="0"/>
              <a:t> Marzo 2014, MRL autoriza la contratación del personal de </a:t>
            </a:r>
            <a:r>
              <a:rPr lang="es-EC" b="1" dirty="0" err="1" smtClean="0"/>
              <a:t>HaH</a:t>
            </a:r>
            <a:r>
              <a:rPr lang="es-EC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C" b="1" dirty="0" smtClean="0"/>
              <a:t>Abril 2014, Ministerio de Finanzas autoriza la contratación del personal</a:t>
            </a:r>
            <a:endParaRPr lang="es-EC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8954" y="0"/>
            <a:ext cx="89289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marco legal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Diego\Documents\MIS DOCUMENTOS\EQUIPO CONSULTOR\IEPS HOMBRO A HOMBRO\PRIMERA ETAPA\MAPAS\finales\14. pobrez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5825" r="6188" b="4213"/>
          <a:stretch/>
        </p:blipFill>
        <p:spPr bwMode="auto">
          <a:xfrm>
            <a:off x="4637750" y="1136494"/>
            <a:ext cx="4151406" cy="5277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88734"/>
              </p:ext>
            </p:extLst>
          </p:nvPr>
        </p:nvGraphicFramePr>
        <p:xfrm>
          <a:off x="539552" y="1136494"/>
          <a:ext cx="3263226" cy="174691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08415"/>
                <a:gridCol w="1654811"/>
              </a:tblGrid>
              <a:tr h="63920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No Parroquias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Incidencia de Pobreza (%)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31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69 </a:t>
                      </a:r>
                      <a:r>
                        <a:rPr lang="es-EC" sz="1600" u="none" strike="noStrike" dirty="0" smtClean="0">
                          <a:effectLst/>
                        </a:rPr>
                        <a:t>– 98 (45,6%)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31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85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46 </a:t>
                      </a:r>
                      <a:r>
                        <a:rPr lang="es-EC" sz="1600" u="none" strike="noStrike" dirty="0" smtClean="0">
                          <a:effectLst/>
                        </a:rPr>
                        <a:t>– 68 (41,2%)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134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14 </a:t>
                      </a:r>
                      <a:r>
                        <a:rPr lang="es-EC" sz="1600" u="none" strike="noStrike" dirty="0" smtClean="0">
                          <a:effectLst/>
                        </a:rPr>
                        <a:t>– 45 (13,2%)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899592" y="2924944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206</a:t>
            </a:r>
            <a:endParaRPr lang="es-EC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4054" y="107794"/>
            <a:ext cx="89289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áreas de intervención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68571"/>
            <a:ext cx="3280182" cy="24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Elipse"/>
          <p:cNvSpPr/>
          <p:nvPr/>
        </p:nvSpPr>
        <p:spPr>
          <a:xfrm>
            <a:off x="2251651" y="4581128"/>
            <a:ext cx="376133" cy="576064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5 Conector recto de flecha"/>
          <p:cNvCxnSpPr>
            <a:stCxn id="2" idx="7"/>
          </p:cNvCxnSpPr>
          <p:nvPr/>
        </p:nvCxnSpPr>
        <p:spPr>
          <a:xfrm flipV="1">
            <a:off x="2572701" y="3573016"/>
            <a:ext cx="3439459" cy="109247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442913" y="1320503"/>
            <a:ext cx="8215312" cy="52440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 General: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C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Aportar a la </a:t>
            </a:r>
            <a:r>
              <a:rPr lang="es-EC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reducción de la pobreza rural y promover la inclusión económica de los receptores del BDH</a:t>
            </a:r>
            <a:r>
              <a:rPr lang="es-EC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mediante el </a:t>
            </a:r>
            <a:r>
              <a:rPr lang="es-EC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fomento productivo en las provincias de Cotopaxi, Tungurahua, Chimborazo, Bolívar y Cañar</a:t>
            </a:r>
          </a:p>
          <a:p>
            <a:pPr marL="0" indent="0" algn="just">
              <a:buNone/>
            </a:pPr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Objetivos Específicos:</a:t>
            </a:r>
          </a:p>
          <a:p>
            <a:pPr marL="361950" lvl="0" indent="-361950" algn="just">
              <a:buFont typeface="+mj-lt"/>
              <a:buAutoNum type="arabicPeriod"/>
            </a:pP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Fomentar el </a:t>
            </a:r>
            <a:r>
              <a:rPr lang="es-UY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 productivo, a través de la estructuración de procesos de agregación de valor y seguridad en la comercialización </a:t>
            </a: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los productos y servicios generados por los  actores de la EPS en el sector rural de la sierra central</a:t>
            </a:r>
          </a:p>
          <a:p>
            <a:pPr marL="361950" lvl="0" indent="-361950" algn="just">
              <a:buFont typeface="+mj-lt"/>
              <a:buAutoNum type="arabicPeriod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es-UY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Fortalecer a los actores de la EPS </a:t>
            </a: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los territorios en temas organizativos, administrativos, productivos y logística de comercialización.</a:t>
            </a:r>
          </a:p>
          <a:p>
            <a:pPr marL="361950" indent="-361950" algn="just">
              <a:buFont typeface="+mj-lt"/>
              <a:buAutoNum type="arabicPeriod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es-EC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Mejorar el </a:t>
            </a:r>
            <a:r>
              <a:rPr lang="es-UY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acceso a los mercados</a:t>
            </a: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público y privado</a:t>
            </a:r>
          </a:p>
          <a:p>
            <a:pPr marL="361950" indent="-361950" algn="just">
              <a:buFont typeface="+mj-lt"/>
              <a:buAutoNum type="arabicPeriod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es-UY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Promocionar y comunicar la inclusión económica de los actores de la EPS y de los receptores del BDH.</a:t>
            </a: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3776" y="215900"/>
            <a:ext cx="7810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Objetivos</a:t>
            </a:r>
            <a:r>
              <a:rPr lang="es-EC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del Proyecto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66969" cy="92869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Cadenas Productivas</a:t>
            </a:r>
            <a:endParaRPr lang="es-EC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187624" y="1791638"/>
            <a:ext cx="7004398" cy="432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 </a:t>
            </a:r>
          </a:p>
          <a:p>
            <a:endParaRPr lang="es-EC" dirty="0"/>
          </a:p>
          <a:p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7AED-1EEA-6341-8AF2-F606AE20C740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25052"/>
              </p:ext>
            </p:extLst>
          </p:nvPr>
        </p:nvGraphicFramePr>
        <p:xfrm>
          <a:off x="315582" y="1419363"/>
          <a:ext cx="8483931" cy="507038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4830"/>
                <a:gridCol w="1413922"/>
                <a:gridCol w="1856096"/>
                <a:gridCol w="2574861"/>
                <a:gridCol w="2444222"/>
              </a:tblGrid>
              <a:tr h="43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Cadenas propuestas </a:t>
                      </a:r>
                      <a:r>
                        <a:rPr lang="es-EC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HaH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Cadenas Matriz productiva MAGAP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Alineación con los objetivos de la Matriz productiva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principales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1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Leche</a:t>
                      </a:r>
                      <a:endParaRPr lang="es-EC" sz="13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Leche y derivados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de la oferta exportable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de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Quesos,</a:t>
                      </a:r>
                      <a:r>
                        <a:rPr lang="es-EC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enfriamiento.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Frutas (uvilla, tomate de árbol, mora, durazno, manzana y uva)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de la oferta exportable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Plantas de Industrialización de productos elaborados pulpas, deshidratados;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1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Frutas de hoja caduca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Sustitución de importaciones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bastón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Sustitución de importaciones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de acopio y de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procesamiento.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8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Quinua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Granos andinos (Chocho, quinua, amaranta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de la oferta exportable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de Secado, Almacenamiento y </a:t>
                      </a:r>
                      <a:r>
                        <a:rPr lang="es-EC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Desaponificación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2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 duro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Sustitución de importaciones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acopio y clasificación.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956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Caña de azucar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Caña de azúcar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Sustitución de importaciones (biocombustibles)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Fomento de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Agroindustrias, Centro </a:t>
                      </a: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acopios y 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Destilerías.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Cacao</a:t>
                      </a:r>
                      <a:endParaRPr lang="es-EC" sz="13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Cacao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de la oferta exportable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de acopio y de procesamiento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22830" y="6489750"/>
            <a:ext cx="454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Fuente: MAGAP (2014)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36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0" y="1788814"/>
            <a:ext cx="8215312" cy="472116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000" dirty="0">
              <a:latin typeface="Calibri" charset="0"/>
            </a:endParaRPr>
          </a:p>
          <a:p>
            <a:pPr algn="just">
              <a:buNone/>
            </a:pPr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26161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U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Orientación del </a:t>
            </a:r>
            <a:r>
              <a:rPr lang="es-UY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U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financiamiento 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043608" y="995318"/>
            <a:ext cx="7128792" cy="5688632"/>
            <a:chOff x="1043608" y="692696"/>
            <a:chExt cx="7128792" cy="5688632"/>
          </a:xfrm>
        </p:grpSpPr>
        <p:sp>
          <p:nvSpPr>
            <p:cNvPr id="11" name="10 Rectángulo redondeado"/>
            <p:cNvSpPr/>
            <p:nvPr/>
          </p:nvSpPr>
          <p:spPr>
            <a:xfrm>
              <a:off x="1619672" y="836712"/>
              <a:ext cx="1800200" cy="165618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 smtClean="0"/>
                <a:t>Post-cosecha</a:t>
              </a:r>
            </a:p>
            <a:p>
              <a:pPr algn="ctr"/>
              <a:r>
                <a:rPr lang="es-EC" sz="1600" b="1" dirty="0" smtClean="0"/>
                <a:t>Transformación</a:t>
              </a:r>
            </a:p>
            <a:p>
              <a:pPr algn="ctr"/>
              <a:r>
                <a:rPr lang="es-EC" sz="1600" b="1" dirty="0" smtClean="0"/>
                <a:t>Valor agregado</a:t>
              </a:r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3563888" y="1340768"/>
              <a:ext cx="64807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572000" y="692696"/>
              <a:ext cx="3600400" cy="18722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Post-cosecha: </a:t>
              </a:r>
              <a:r>
                <a:rPr lang="es-EC" sz="1400" dirty="0" smtClean="0"/>
                <a:t>seleccionadoras de frutas/hortalizas, lavadoras de tubérculos, mesas de selección de granos</a:t>
              </a:r>
            </a:p>
            <a:p>
              <a:pPr algn="just"/>
              <a:endParaRPr lang="es-EC" sz="1400" dirty="0" smtClean="0"/>
            </a:p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Transformación / Valor Agregado: </a:t>
              </a:r>
              <a:r>
                <a:rPr lang="es-EC" sz="1400" dirty="0" smtClean="0"/>
                <a:t>despulpadoras, molinos, cuartos fríos, envasadoras, empacadoras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1619672" y="2780928"/>
              <a:ext cx="1800200" cy="16561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 smtClean="0"/>
                <a:t>Fortalecimiento organizativo</a:t>
              </a:r>
              <a:endParaRPr lang="es-EC" sz="1600" b="1" dirty="0"/>
            </a:p>
          </p:txBody>
        </p:sp>
        <p:sp>
          <p:nvSpPr>
            <p:cNvPr id="15" name="14 Flecha derecha"/>
            <p:cNvSpPr/>
            <p:nvPr/>
          </p:nvSpPr>
          <p:spPr>
            <a:xfrm>
              <a:off x="3563888" y="3284984"/>
              <a:ext cx="64807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572000" y="2636912"/>
              <a:ext cx="3600400" cy="18002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Legalización: </a:t>
              </a:r>
              <a:r>
                <a:rPr lang="es-EC" sz="1400" dirty="0" smtClean="0"/>
                <a:t>asesoría técnica para legalización de las OEPS, actualización de normativa</a:t>
              </a:r>
            </a:p>
            <a:p>
              <a:pPr algn="just"/>
              <a:endParaRPr lang="es-EC" sz="1400" dirty="0" smtClean="0"/>
            </a:p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Asistencia:</a:t>
              </a:r>
              <a:r>
                <a:rPr lang="es-EC" sz="1400" dirty="0" smtClean="0"/>
                <a:t> planes de fortalecimiento</a:t>
              </a:r>
              <a:endParaRPr lang="es-EC" sz="1400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619672" y="4653136"/>
              <a:ext cx="1800200" cy="16561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600" b="1" dirty="0" smtClean="0"/>
                <a:t>Comercialización</a:t>
              </a:r>
              <a:endParaRPr lang="es-EC" sz="1600" b="1" dirty="0"/>
            </a:p>
          </p:txBody>
        </p:sp>
        <p:sp>
          <p:nvSpPr>
            <p:cNvPr id="18" name="17 Flecha derecha"/>
            <p:cNvSpPr/>
            <p:nvPr/>
          </p:nvSpPr>
          <p:spPr>
            <a:xfrm>
              <a:off x="3563888" y="5157192"/>
              <a:ext cx="648072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572000" y="4509120"/>
              <a:ext cx="3600400" cy="18722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Equipamiento:</a:t>
              </a:r>
              <a:r>
                <a:rPr lang="es-EC" sz="1400" dirty="0" smtClean="0"/>
                <a:t> </a:t>
              </a:r>
              <a:r>
                <a:rPr lang="es-EC" sz="1400" dirty="0"/>
                <a:t>stands, mobiliario, mostradores, equipos de </a:t>
              </a:r>
              <a:r>
                <a:rPr lang="es-EC" sz="1400" dirty="0" smtClean="0"/>
                <a:t>transporte</a:t>
              </a:r>
            </a:p>
            <a:p>
              <a:pPr algn="just"/>
              <a:endParaRPr lang="es-EC" sz="1400" dirty="0"/>
            </a:p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Participación: </a:t>
              </a:r>
              <a:r>
                <a:rPr lang="es-EC" sz="1400" dirty="0" smtClean="0"/>
                <a:t>Participación de las OEPS en ferias nacionales e internacionales</a:t>
              </a:r>
            </a:p>
            <a:p>
              <a:pPr marL="88900" indent="-88900" algn="just">
                <a:buFont typeface="Arial" panose="020B0604020202020204" pitchFamily="34" charset="0"/>
                <a:buChar char="•"/>
              </a:pPr>
              <a:endParaRPr lang="es-EC" sz="1400" dirty="0" smtClean="0"/>
            </a:p>
            <a:p>
              <a:pPr marL="88900" indent="-88900" algn="just">
                <a:buFont typeface="Arial" panose="020B0604020202020204" pitchFamily="34" charset="0"/>
                <a:buChar char="•"/>
              </a:pPr>
              <a:r>
                <a:rPr lang="es-EC" sz="1400" b="1" dirty="0" smtClean="0"/>
                <a:t>Estudios: </a:t>
              </a:r>
              <a:r>
                <a:rPr lang="es-EC" sz="1400" dirty="0" smtClean="0"/>
                <a:t>, planes de negocio, estudios de mercado nacionales e internacionales</a:t>
              </a:r>
            </a:p>
          </p:txBody>
        </p:sp>
        <p:sp>
          <p:nvSpPr>
            <p:cNvPr id="20" name="19 Flecha arriba y abajo"/>
            <p:cNvSpPr/>
            <p:nvPr/>
          </p:nvSpPr>
          <p:spPr>
            <a:xfrm>
              <a:off x="1043608" y="1052736"/>
              <a:ext cx="504056" cy="5076564"/>
            </a:xfrm>
            <a:prstGeom prst="up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/>
                <a:t>FINANCIAMIENTO</a:t>
              </a:r>
              <a:endParaRPr lang="es-EC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6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1387366"/>
            <a:ext cx="7913140" cy="4721167"/>
          </a:xfrm>
        </p:spPr>
        <p:txBody>
          <a:bodyPr>
            <a:normAutofit lnSpcReduction="10000"/>
          </a:bodyPr>
          <a:lstStyle/>
          <a:p>
            <a:pPr lvl="0"/>
            <a:endParaRPr lang="es-EC" sz="2000" dirty="0" smtClean="0"/>
          </a:p>
          <a:p>
            <a:pPr lvl="0"/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Aportar a la reducción la pobreza socioeconómica de por lo menos </a:t>
            </a:r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70.000 familias rurales 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son actores de la EPS.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Lograr la participación en los </a:t>
            </a:r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emprendimientos productivos de por lo menos 14.000 familias rurales 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receptoras del BDH, que representan el 20% de la población objetivo.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ES" sz="2800" dirty="0">
              <a:latin typeface="Calibri" charset="0"/>
            </a:endParaRPr>
          </a:p>
          <a:p>
            <a:pPr algn="just"/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188" y="215900"/>
            <a:ext cx="666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Metas del Proyecto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7AED-1EEA-6341-8AF2-F606AE20C740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79548" y="215900"/>
            <a:ext cx="799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 para la aprobación del </a:t>
            </a:r>
            <a:r>
              <a:rPr lang="es-EC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cofinanciamiento</a:t>
            </a:r>
            <a:endParaRPr lang="es-EC" sz="2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46986" y="1365161"/>
            <a:ext cx="139091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446986" y="1365161"/>
            <a:ext cx="139091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OEPS: Carta de Interés y el perfil de proyecto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2912" y="1365161"/>
            <a:ext cx="141164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Socialización requisitos a OEPS </a:t>
            </a:r>
            <a:r>
              <a:rPr lang="es-EC" b="1" dirty="0"/>
              <a:t>  </a:t>
            </a:r>
            <a:r>
              <a:rPr lang="es-EC" b="1" dirty="0" smtClean="0"/>
              <a:t>y GADS</a:t>
            </a:r>
            <a:endParaRPr lang="es-EC" b="1" dirty="0"/>
          </a:p>
        </p:txBody>
      </p:sp>
      <p:sp>
        <p:nvSpPr>
          <p:cNvPr id="18" name="17 Documento"/>
          <p:cNvSpPr/>
          <p:nvPr/>
        </p:nvSpPr>
        <p:spPr>
          <a:xfrm>
            <a:off x="442912" y="2768958"/>
            <a:ext cx="1411646" cy="331010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442912" y="2768958"/>
            <a:ext cx="1411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Requisitos legales, orientación,  condiciones de los fondos, formato perfil proyecto</a:t>
            </a:r>
            <a:endParaRPr lang="es-EC" dirty="0"/>
          </a:p>
        </p:txBody>
      </p:sp>
      <p:sp>
        <p:nvSpPr>
          <p:cNvPr id="23" name="22 Documento"/>
          <p:cNvSpPr/>
          <p:nvPr/>
        </p:nvSpPr>
        <p:spPr>
          <a:xfrm>
            <a:off x="2305318" y="2815124"/>
            <a:ext cx="1635617" cy="175432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2343953" y="2768957"/>
            <a:ext cx="16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Revisión de los requisitos y </a:t>
            </a:r>
            <a:r>
              <a:rPr lang="es-EC" b="1" dirty="0" smtClean="0"/>
              <a:t>condiciones establecidas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294188" y="1365161"/>
            <a:ext cx="18288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Ajuste del perfil y complementar  requisitos,  de ser necesario.</a:t>
            </a:r>
            <a:endParaRPr lang="es-E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 Documento"/>
          <p:cNvSpPr/>
          <p:nvPr/>
        </p:nvSpPr>
        <p:spPr>
          <a:xfrm>
            <a:off x="4294188" y="2768958"/>
            <a:ext cx="1828800" cy="166757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294188" y="2815124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Reuniones de trabajo entre  técnicos de </a:t>
            </a:r>
            <a:r>
              <a:rPr lang="es-EC" b="1" dirty="0" err="1"/>
              <a:t>HaH</a:t>
            </a:r>
            <a:r>
              <a:rPr lang="es-EC" b="1" dirty="0"/>
              <a:t> y la OEPS</a:t>
            </a:r>
          </a:p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53200" y="1365161"/>
            <a:ext cx="19812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Elaboración de proyecto de factibilidad</a:t>
            </a:r>
            <a:endParaRPr lang="es-EC" b="1" dirty="0"/>
          </a:p>
        </p:txBody>
      </p:sp>
      <p:sp>
        <p:nvSpPr>
          <p:cNvPr id="16" name="15 Documento"/>
          <p:cNvSpPr/>
          <p:nvPr/>
        </p:nvSpPr>
        <p:spPr>
          <a:xfrm>
            <a:off x="6553200" y="2815124"/>
            <a:ext cx="2133600" cy="2400343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6553200" y="2815124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Acta </a:t>
            </a:r>
            <a:r>
              <a:rPr lang="es-EC" b="1" dirty="0" smtClean="0"/>
              <a:t>del </a:t>
            </a:r>
            <a:r>
              <a:rPr lang="es-EC" b="1" dirty="0"/>
              <a:t>resultado de la revisión del perfil, </a:t>
            </a:r>
            <a:r>
              <a:rPr lang="es-EC" b="1" dirty="0" smtClean="0"/>
              <a:t>comunicación oficial </a:t>
            </a:r>
            <a:r>
              <a:rPr lang="es-EC" b="1" dirty="0"/>
              <a:t>a la OEPS, adjuntando  formato de proyecto</a:t>
            </a:r>
          </a:p>
          <a:p>
            <a:pPr algn="ctr"/>
            <a:endParaRPr lang="es-EC" dirty="0"/>
          </a:p>
        </p:txBody>
      </p:sp>
      <p:sp>
        <p:nvSpPr>
          <p:cNvPr id="19" name="18 Flecha derecha"/>
          <p:cNvSpPr/>
          <p:nvPr/>
        </p:nvSpPr>
        <p:spPr>
          <a:xfrm>
            <a:off x="1854558" y="1642533"/>
            <a:ext cx="592428" cy="322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3837904" y="1965325"/>
            <a:ext cx="456284" cy="323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derecha"/>
          <p:cNvSpPr/>
          <p:nvPr/>
        </p:nvSpPr>
        <p:spPr>
          <a:xfrm>
            <a:off x="6122988" y="1642533"/>
            <a:ext cx="430212" cy="484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2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n para mapa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0" name="AutoShape 6" descr="Resultado de imagen para mapa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2" name="AutoShape 8" descr="Resultado de imagen para mapa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8" name="Picture 14" descr="https://encrypted-tbn0.gstatic.com/images?q=tbn:ANd9GcTOh39_t1IaQJ7ReTlLjqHg_Np3NDGw3nEHZFjFf0gtF60vrHP_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857652" cy="385765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500166" y="21429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Ecuador en cifras</a:t>
            </a:r>
            <a:endParaRPr lang="es-EC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1538" y="11429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Población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500034" y="1714488"/>
          <a:ext cx="4000528" cy="1337310"/>
        </p:xfrm>
        <a:graphic>
          <a:graphicData uri="http://schemas.openxmlformats.org/drawingml/2006/table">
            <a:tbl>
              <a:tblPr/>
              <a:tblGrid>
                <a:gridCol w="3286148"/>
                <a:gridCol w="7143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Población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(millones de habitantes)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Densidad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poblacional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(habitantes/km2)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Distribución por sexos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 urbana frente a rural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Esperanza de vida al nacer (años)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Población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mestiza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714348" y="321468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Pobreza (sept. 2014)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00100" y="48577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Comercio Exterior</a:t>
            </a:r>
            <a:endParaRPr lang="es-EC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785786" y="5286388"/>
          <a:ext cx="3390900" cy="506730"/>
        </p:xfrm>
        <a:graphic>
          <a:graphicData uri="http://schemas.openxmlformats.org/drawingml/2006/table">
            <a:tbl>
              <a:tblPr/>
              <a:tblGrid>
                <a:gridCol w="2476500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Exportaciones petroleras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Banano y camarones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4714876" y="5357826"/>
          <a:ext cx="4000528" cy="1047752"/>
        </p:xfrm>
        <a:graphic>
          <a:graphicData uri="http://schemas.openxmlformats.org/drawingml/2006/table">
            <a:tbl>
              <a:tblPr/>
              <a:tblGrid>
                <a:gridCol w="2921734"/>
                <a:gridCol w="1078794"/>
              </a:tblGrid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PNB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 cápita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(dólares 2013)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IDH (2012)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 activa (15-64 años)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Aporte Agricultura al PIB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5143504" y="500063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Otros indicadores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714348" y="3786190"/>
          <a:ext cx="3390900" cy="1114425"/>
        </p:xfrm>
        <a:graphic>
          <a:graphicData uri="http://schemas.openxmlformats.org/drawingml/2006/table">
            <a:tbl>
              <a:tblPr/>
              <a:tblGrid>
                <a:gridCol w="2476500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pobreza total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extrema pobreza total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pobreza rural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extrema pobreza rural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coeficiente de Gini (sobre 1)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0,4846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7AED-1EEA-6341-8AF2-F606AE20C740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446986" y="1365161"/>
            <a:ext cx="139091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2446986" y="1365161"/>
            <a:ext cx="139091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OEPS: Entrega  proyecto  y requisitos.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2912" y="1365161"/>
            <a:ext cx="141164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Elaboración participativa del proyecto </a:t>
            </a:r>
            <a:endParaRPr lang="es-EC" b="1" dirty="0"/>
          </a:p>
        </p:txBody>
      </p:sp>
      <p:sp>
        <p:nvSpPr>
          <p:cNvPr id="18" name="17 Documento"/>
          <p:cNvSpPr/>
          <p:nvPr/>
        </p:nvSpPr>
        <p:spPr>
          <a:xfrm>
            <a:off x="195091" y="2768958"/>
            <a:ext cx="1659467" cy="308997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195091" y="2820251"/>
            <a:ext cx="1659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Directamente por la OEPS, con asesoramiento de los técnicos del IEPS, apoyo de los Aliados Estratégicos o Consultoría. </a:t>
            </a:r>
            <a:endParaRPr lang="es-EC" dirty="0"/>
          </a:p>
        </p:txBody>
      </p:sp>
      <p:sp>
        <p:nvSpPr>
          <p:cNvPr id="23" name="22 Documento"/>
          <p:cNvSpPr/>
          <p:nvPr/>
        </p:nvSpPr>
        <p:spPr>
          <a:xfrm>
            <a:off x="2305318" y="2815124"/>
            <a:ext cx="1635617" cy="175432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2343953" y="2768957"/>
            <a:ext cx="16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Revisión de los requisitos y </a:t>
            </a:r>
            <a:r>
              <a:rPr lang="es-EC" b="1" dirty="0" smtClean="0"/>
              <a:t>condiciones establecidas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294188" y="1365161"/>
            <a:ext cx="182880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Ajuste del proyecto  y complementar  requisitos,  de ser necesario.</a:t>
            </a:r>
            <a:endParaRPr lang="es-E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 Documento"/>
          <p:cNvSpPr/>
          <p:nvPr/>
        </p:nvSpPr>
        <p:spPr>
          <a:xfrm>
            <a:off x="4236509" y="3092122"/>
            <a:ext cx="1828800" cy="212334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294188" y="309212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Reuniones de </a:t>
            </a:r>
            <a:r>
              <a:rPr lang="es-EC" b="1" dirty="0" smtClean="0"/>
              <a:t>trabajo  </a:t>
            </a:r>
            <a:r>
              <a:rPr lang="es-EC" b="1" dirty="0"/>
              <a:t>entre  técnicos de </a:t>
            </a:r>
            <a:r>
              <a:rPr lang="es-EC" b="1" dirty="0" err="1"/>
              <a:t>HaH</a:t>
            </a:r>
            <a:r>
              <a:rPr lang="es-EC" b="1" dirty="0"/>
              <a:t> y la OEPS</a:t>
            </a:r>
          </a:p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53200" y="1365161"/>
            <a:ext cx="19812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Entrega del proyecto a los Comités  establecidos. </a:t>
            </a:r>
            <a:endParaRPr lang="es-EC" b="1" dirty="0"/>
          </a:p>
        </p:txBody>
      </p:sp>
      <p:sp>
        <p:nvSpPr>
          <p:cNvPr id="16" name="15 Documento"/>
          <p:cNvSpPr/>
          <p:nvPr/>
        </p:nvSpPr>
        <p:spPr>
          <a:xfrm>
            <a:off x="6553200" y="2815124"/>
            <a:ext cx="2133600" cy="334860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6553200" y="2815124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Comité zonal: hasta 500 SMV </a:t>
            </a:r>
            <a:r>
              <a:rPr lang="es-EC" b="1" dirty="0"/>
              <a:t> </a:t>
            </a:r>
            <a:r>
              <a:rPr lang="es-EC" b="1" dirty="0" smtClean="0"/>
              <a:t>y Comité Nacional mayor a 500 SMV.</a:t>
            </a:r>
          </a:p>
          <a:p>
            <a:pPr algn="ctr"/>
            <a:r>
              <a:rPr lang="es-EC" b="1" dirty="0" smtClean="0"/>
              <a:t>Acta de aprobación o negación del cofinanciamiento del proyecto.</a:t>
            </a:r>
            <a:endParaRPr lang="es-EC" dirty="0"/>
          </a:p>
        </p:txBody>
      </p:sp>
      <p:sp>
        <p:nvSpPr>
          <p:cNvPr id="20" name="19 Llamada ovalada"/>
          <p:cNvSpPr/>
          <p:nvPr/>
        </p:nvSpPr>
        <p:spPr>
          <a:xfrm>
            <a:off x="1240971" y="5405574"/>
            <a:ext cx="3768911" cy="1315901"/>
          </a:xfrm>
          <a:prstGeom prst="wedgeEllipseCallout">
            <a:avLst>
              <a:gd name="adj1" fmla="val 93848"/>
              <a:gd name="adj2" fmla="val -96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hasta  USD 300 mil dólares) Contraparte del grupo 20%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9548" y="215900"/>
            <a:ext cx="799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 para la aprobación del </a:t>
            </a:r>
            <a:r>
              <a:rPr lang="es-EC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cofinanciamiento</a:t>
            </a:r>
            <a:endParaRPr lang="es-EC" sz="2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1788814"/>
            <a:ext cx="8215312" cy="472116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000" dirty="0">
              <a:latin typeface="Calibri" charset="0"/>
            </a:endParaRPr>
          </a:p>
          <a:p>
            <a:pPr algn="just">
              <a:buNone/>
            </a:pPr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3204" r="1394" b="38623"/>
          <a:stretch>
            <a:fillRect/>
          </a:stretch>
        </p:blipFill>
        <p:spPr bwMode="auto">
          <a:xfrm>
            <a:off x="103563" y="1788814"/>
            <a:ext cx="8507037" cy="364395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56334" y="554454"/>
            <a:ext cx="7801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8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HaH</a:t>
            </a:r>
            <a:r>
              <a:rPr lang="es-UY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Estructura operativa</a:t>
            </a:r>
            <a:endParaRPr lang="es-ES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928670"/>
            <a:ext cx="7913140" cy="51798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  <a:p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Garantizar a los núcleos familiares un nivel mínimo de consumo y </a:t>
            </a:r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evitar la persistencia de la pobreza mediante la entrega de compensaciones monetarias directas 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las familias que se encuentran bajo la línea de pobreza.</a:t>
            </a:r>
          </a:p>
          <a:p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Incorporar </a:t>
            </a:r>
            <a:r>
              <a:rPr lang="es-EC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corresponsabilidades específicas 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orientadas a la inversión en educación y salud para: </a:t>
            </a:r>
          </a:p>
          <a:p>
            <a:pPr lvl="1"/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Disminuir desnutrición y enfermedades prevenibles en menores de 5 años de edad.</a:t>
            </a:r>
          </a:p>
          <a:p>
            <a:pPr lvl="1"/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Asegurar la asistencia continua a clases a niñas, niños y adolescentes de entre 5 y 18 años de edad. </a:t>
            </a:r>
          </a:p>
          <a:p>
            <a:pPr algn="just"/>
            <a:endParaRPr lang="es-ES" sz="2800" dirty="0">
              <a:latin typeface="Calibri" charset="0"/>
            </a:endParaRPr>
          </a:p>
          <a:p>
            <a:pPr algn="just"/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188" y="215900"/>
            <a:ext cx="821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 Bono de Desarrollo Humano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928670"/>
            <a:ext cx="791314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C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Fases:</a:t>
            </a:r>
          </a:p>
          <a:p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1998-2002: Bono Solidario.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Focalización en madres a través de iglesias. </a:t>
            </a: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Transferencia no condicionada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(USD 7/mes)</a:t>
            </a:r>
          </a:p>
          <a:p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2003-2006: Bono de Desarrollo Humano. Evaluación de impacto. </a:t>
            </a: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Transferencia condicionada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(USD 15/mes) sin mecanismos de control. </a:t>
            </a:r>
          </a:p>
          <a:p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2007-2008: Incremento a USD 30/mes. Incluye control de la </a:t>
            </a: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corresponsabilidad en educación y salud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Se busca inclusión económica a través del Crédito de Desarrollo Humano-CDH y apoyo a iniciativas productivas. Articulación créditos para vivienda. </a:t>
            </a:r>
          </a:p>
          <a:p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2009-2010: Incremento a USD 35/mes. Nueva selección de beneficiarios. </a:t>
            </a: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Otros beneficios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(tarjeta Socio-ahorro).</a:t>
            </a:r>
          </a:p>
          <a:p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2013: Incremento a USD 50/mes. Un millón de jefes de familia beneficiarias (90% mujeres). </a:t>
            </a:r>
            <a:r>
              <a:rPr lang="es-EC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Financiamiento anual USD 300 millones. 54% de las ganancias del sistema financiero y el 46% del Presupuesto del Estado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188" y="215900"/>
            <a:ext cx="821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 Bono de Desarrollo Humano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928670"/>
            <a:ext cx="7913140" cy="51798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coeficiente GINI (que mide desigualdad) </a:t>
            </a:r>
            <a:r>
              <a:rPr lang="es-EC" sz="2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disminuyó en siete puntos de 2007 a 2012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pasando de 0.54 a 0.47, mientras el índice en América Latina pasó de 0.52 a 0.50  durante ese mismo período. </a:t>
            </a:r>
          </a:p>
          <a:p>
            <a:pPr algn="just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sz="2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brecha en los ingresos 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entre el 10% más rico y el 10% más pobre de la población </a:t>
            </a:r>
            <a:r>
              <a:rPr lang="es-ES" sz="2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cayó de 41,7 veces en 2007 a 24,2 veces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y se espera que alcance las 20 veces, en 2017.  </a:t>
            </a:r>
          </a:p>
          <a:p>
            <a:pPr algn="just"/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los últimos 7 años se ha </a:t>
            </a:r>
            <a:r>
              <a:rPr lang="es-ES" sz="2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reducido la pobreza (medida por ingresos) en 12 puntos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En 2013 el objetivo era bajarla al 26,3% y se llegó al 24,75%. Para el 2017 se espera llegar al 20%.</a:t>
            </a:r>
          </a:p>
          <a:p>
            <a:pPr algn="just"/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C" sz="2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pobreza extrema se ha reducido al 8,56%. </a:t>
            </a:r>
            <a:r>
              <a:rPr lang="es-EC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espera en el 2017 llegar al 3%. </a:t>
            </a:r>
          </a:p>
          <a:p>
            <a:pPr algn="just">
              <a:buNone/>
            </a:pPr>
            <a:endParaRPr lang="es-EC" sz="2000" dirty="0" smtClean="0"/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188" y="215900"/>
            <a:ext cx="821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Logros, Resultados, Perspectivas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contenido"/>
          <p:cNvSpPr>
            <a:spLocks noGrp="1"/>
          </p:cNvSpPr>
          <p:nvPr>
            <p:ph idx="1"/>
          </p:nvPr>
        </p:nvSpPr>
        <p:spPr>
          <a:xfrm>
            <a:off x="395288" y="928671"/>
            <a:ext cx="7913140" cy="4572032"/>
          </a:xfrm>
        </p:spPr>
        <p:txBody>
          <a:bodyPr>
            <a:normAutofit fontScale="70000" lnSpcReduction="20000"/>
          </a:bodyPr>
          <a:lstStyle/>
          <a:p>
            <a:r>
              <a:rPr lang="es-EC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Desafío del Ecuador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erradicar la pobreza, a través de buscar las causas, definir políticas diferenciadas, cambiar los comportamientos pasivos, buscar corresponsabilidad ciudadana,  expandir las innovaciones, </a:t>
            </a:r>
            <a:r>
              <a:rPr lang="es-EC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distribuir recursos, medios de producción y oportunidades</a:t>
            </a:r>
            <a:r>
              <a:rPr lang="es-EC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None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Consolidar avances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hacia la Coordinación y armonización de políticas e intervenciones desde la función ejecutiva hacia una oferta que </a:t>
            </a:r>
            <a:r>
              <a:rPr lang="es-ES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mejora la respuesta a la demanda desde lo local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Institucionalidad Pública para el Desarrollo Territorial Rural con el reto de </a:t>
            </a:r>
            <a:r>
              <a:rPr lang="es-ES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superar intervenciones aisladas y desarticuladas  por parte de una multiplicidad de actores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Se busca intervenciones diferenciadas según tipificación de los territorios.</a:t>
            </a:r>
          </a:p>
          <a:p>
            <a:pPr>
              <a:buNone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S" sz="2000" dirty="0">
              <a:latin typeface="Calibri" charset="0"/>
            </a:endParaRPr>
          </a:p>
          <a:p>
            <a:pPr algn="just">
              <a:buFont typeface="Arial" charset="0"/>
              <a:buNone/>
            </a:pPr>
            <a:endParaRPr lang="es-ES" dirty="0">
              <a:latin typeface="Calibri" charset="0"/>
            </a:endParaRPr>
          </a:p>
          <a:p>
            <a:pPr algn="just"/>
            <a:endParaRPr lang="es-ES" dirty="0">
              <a:latin typeface="Calibri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188" y="215900"/>
            <a:ext cx="821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Retos para consolidar el modelo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5357826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 todo está resuelto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8596" y="2928934"/>
            <a:ext cx="8219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Byron Jaramillo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781050" cy="94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Hacia un nuevo modelo de desarrollo</a:t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C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1995-2005: </a:t>
            </a:r>
          </a:p>
          <a:p>
            <a:pPr>
              <a:buNone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Década de crisis política, feriado bancario, dolarización.</a:t>
            </a:r>
          </a:p>
          <a:p>
            <a:pPr>
              <a:buNone/>
            </a:pPr>
            <a:r>
              <a:rPr lang="es-EC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2007: </a:t>
            </a:r>
          </a:p>
          <a:p>
            <a:pPr>
              <a:buNone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Asamblea Constituyente</a:t>
            </a:r>
          </a:p>
          <a:p>
            <a:pPr>
              <a:buNone/>
            </a:pPr>
            <a:r>
              <a:rPr lang="es-EC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2008: </a:t>
            </a:r>
          </a:p>
          <a:p>
            <a:pPr>
              <a:buNone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Nueva Constitución (444 artículos) “El sistema económico es social y solidario; reconoce al ser humano como sujeto y fin; propende a una relación dinámica y equilibrada entre sociedad, Estado y mercado, en armonía con la naturaleza; y tiene por objetivo garantizar la producción y reproducción de las condiciones materiales e inmateriales que posibiliten el buen vivir”. </a:t>
            </a:r>
            <a:r>
              <a:rPr lang="es-EC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(Artículo 283 Principales características del sistema económico). </a:t>
            </a:r>
            <a:endParaRPr lang="es-MX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E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2007-2017:</a:t>
            </a:r>
            <a:endParaRPr lang="es-EC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Década de mayor estabilidad política. Elección consecutiva de Rafael Correa: propuesta de cambio de modelo de desarrollo y reforma del Estado. </a:t>
            </a:r>
          </a:p>
          <a:p>
            <a:pPr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 Constitución y el Plan del Buen Vivir- PDBV</a:t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Uno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de los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deberes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del Estado es “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planificar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el desarrollo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nacional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, erradicar la pobreza, promover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desarrollo sustentable y la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redistribución equitativa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de los recursos y la riqueza, para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acceder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al Buen Vivir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PDVB 2013-2017 está organizado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en tres 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ejes (12 objetivos): </a:t>
            </a:r>
            <a:endParaRPr lang="es-EC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AutoNum type="arabicParenR"/>
            </a:pP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cambio en las relaciones de poder para la construcción del poder popular; </a:t>
            </a:r>
          </a:p>
          <a:p>
            <a:pPr marL="514350" indent="-514350">
              <a:buAutoNum type="arabicParenR"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derechos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, libertades y capacidades para el Buen Vivir; </a:t>
            </a:r>
          </a:p>
          <a:p>
            <a:pPr marL="514350" indent="-514350">
              <a:buAutoNum type="arabicParenR"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transformación </a:t>
            </a:r>
            <a:r>
              <a:rPr lang="es-EC" dirty="0">
                <a:latin typeface="Verdana" pitchFamily="34" charset="0"/>
                <a:ea typeface="Verdana" pitchFamily="34" charset="0"/>
                <a:cs typeface="Verdana" pitchFamily="34" charset="0"/>
              </a:rPr>
              <a:t>económica-productiva a partir del cambio de la matriz productiva.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79512" y="1556792"/>
            <a:ext cx="5513696" cy="38164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C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Plan Nacional de Desarrollo es el </a:t>
            </a:r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instrumento al que se sujetarán las políticas, programas y proyectos públicos</a:t>
            </a:r>
            <a:r>
              <a:rPr lang="es-EC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; la programación y ejecución del presupuesto del Estado; </a:t>
            </a:r>
            <a:r>
              <a:rPr lang="es-EC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referente para la coordinación entre </a:t>
            </a:r>
            <a:r>
              <a:rPr lang="es-EC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el Estado central y </a:t>
            </a:r>
            <a:r>
              <a:rPr lang="es-EC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s-EC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C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gobiernos autónomos descentralizados.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58" y="2482875"/>
            <a:ext cx="2312184" cy="228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1 Grupo"/>
          <p:cNvGrpSpPr/>
          <p:nvPr/>
        </p:nvGrpSpPr>
        <p:grpSpPr>
          <a:xfrm>
            <a:off x="-36512" y="365011"/>
            <a:ext cx="6912768" cy="813768"/>
            <a:chOff x="-36512" y="522058"/>
            <a:chExt cx="3384376" cy="602686"/>
          </a:xfrm>
          <a:solidFill>
            <a:srgbClr val="C0504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ángulo 43"/>
            <p:cNvSpPr/>
            <p:nvPr/>
          </p:nvSpPr>
          <p:spPr>
            <a:xfrm rot="10800000" flipH="1">
              <a:off x="188192" y="522058"/>
              <a:ext cx="254977" cy="576065"/>
            </a:xfrm>
            <a:custGeom>
              <a:avLst/>
              <a:gdLst>
                <a:gd name="connsiteX0" fmla="*/ 0 w 240863"/>
                <a:gd name="connsiteY0" fmla="*/ 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6350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388058 h 457908"/>
                <a:gd name="connsiteX4" fmla="*/ 0 w 240863"/>
                <a:gd name="connsiteY4" fmla="*/ 63500 h 457908"/>
                <a:gd name="connsiteX0" fmla="*/ 0 w 240863"/>
                <a:gd name="connsiteY0" fmla="*/ 63500 h 486483"/>
                <a:gd name="connsiteX1" fmla="*/ 240863 w 240863"/>
                <a:gd name="connsiteY1" fmla="*/ 0 h 486483"/>
                <a:gd name="connsiteX2" fmla="*/ 240863 w 240863"/>
                <a:gd name="connsiteY2" fmla="*/ 486483 h 486483"/>
                <a:gd name="connsiteX3" fmla="*/ 0 w 240863"/>
                <a:gd name="connsiteY3" fmla="*/ 388058 h 486483"/>
                <a:gd name="connsiteX4" fmla="*/ 0 w 240863"/>
                <a:gd name="connsiteY4" fmla="*/ 63500 h 4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63" h="486483">
                  <a:moveTo>
                    <a:pt x="0" y="63500"/>
                  </a:moveTo>
                  <a:lnTo>
                    <a:pt x="240863" y="0"/>
                  </a:lnTo>
                  <a:lnTo>
                    <a:pt x="240863" y="486483"/>
                  </a:lnTo>
                  <a:lnTo>
                    <a:pt x="0" y="388058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ángulo 85"/>
            <p:cNvSpPr/>
            <p:nvPr/>
          </p:nvSpPr>
          <p:spPr>
            <a:xfrm>
              <a:off x="465649" y="522058"/>
              <a:ext cx="2882215" cy="60268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2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PLAN NACIONAL DE </a:t>
              </a:r>
              <a:r>
                <a:rPr lang="es-EC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DESARROLLO</a:t>
              </a:r>
              <a:br>
                <a:rPr lang="es-EC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s-EC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s-EC" sz="2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(para el Buen Vivir)</a:t>
              </a:r>
            </a:p>
          </p:txBody>
        </p:sp>
        <p:sp>
          <p:nvSpPr>
            <p:cNvPr id="15" name="Rectángulo 91"/>
            <p:cNvSpPr/>
            <p:nvPr/>
          </p:nvSpPr>
          <p:spPr>
            <a:xfrm>
              <a:off x="-36512" y="637918"/>
              <a:ext cx="202223" cy="3714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30895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0190-303C-43DE-B4E6-648F0F27013C}" type="slidenum">
              <a:rPr lang="es-ES" smtClean="0"/>
              <a:pPr/>
              <a:t>6</a:t>
            </a:fld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59681875"/>
              </p:ext>
            </p:extLst>
          </p:nvPr>
        </p:nvGraphicFramePr>
        <p:xfrm>
          <a:off x="144016" y="1957288"/>
          <a:ext cx="8892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izquierda y derecha"/>
          <p:cNvSpPr/>
          <p:nvPr/>
        </p:nvSpPr>
        <p:spPr>
          <a:xfrm>
            <a:off x="179512" y="2420888"/>
            <a:ext cx="6768752" cy="648072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SISTEMAS</a:t>
            </a:r>
            <a:endParaRPr lang="es-EC" sz="28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1772816"/>
            <a:ext cx="6624736" cy="50405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dirty="0" smtClean="0">
                <a:solidFill>
                  <a:schemeClr val="tx1"/>
                </a:solidFill>
              </a:rPr>
              <a:t>Conjunto organizado, sostenible y dinámico</a:t>
            </a:r>
          </a:p>
        </p:txBody>
      </p:sp>
      <p:sp>
        <p:nvSpPr>
          <p:cNvPr id="12" name="11 Flecha doblada hacia arriba"/>
          <p:cNvSpPr/>
          <p:nvPr/>
        </p:nvSpPr>
        <p:spPr>
          <a:xfrm rot="5400000" flipV="1">
            <a:off x="7272301" y="4761150"/>
            <a:ext cx="720081" cy="1224136"/>
          </a:xfrm>
          <a:prstGeom prst="bentUpArrow">
            <a:avLst>
              <a:gd name="adj1" fmla="val 18290"/>
              <a:gd name="adj2" fmla="val 25000"/>
              <a:gd name="adj3" fmla="val 26760"/>
            </a:avLst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7237271" y="5209455"/>
            <a:ext cx="863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400" dirty="0" smtClean="0"/>
              <a:t>requerirá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67544" y="5157192"/>
            <a:ext cx="6552728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 smtClean="0">
                <a:solidFill>
                  <a:schemeClr val="bg1"/>
                </a:solidFill>
              </a:rPr>
              <a:t>Personas, comunidades, pueblos y nacionalidades gocen efectivamente de sus derechos, y ejerzan responsabilidades en el marco…de la convivencia armónica con la naturaleza.</a:t>
            </a:r>
            <a:endParaRPr lang="es-EC" sz="17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596336" y="2636912"/>
            <a:ext cx="974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400" dirty="0" smtClean="0"/>
              <a:t>Garantizan</a:t>
            </a:r>
            <a:endParaRPr lang="es-EC" dirty="0"/>
          </a:p>
        </p:txBody>
      </p:sp>
      <p:grpSp>
        <p:nvGrpSpPr>
          <p:cNvPr id="21" name="20 Grupo"/>
          <p:cNvGrpSpPr/>
          <p:nvPr/>
        </p:nvGrpSpPr>
        <p:grpSpPr>
          <a:xfrm>
            <a:off x="-36512" y="382984"/>
            <a:ext cx="6168521" cy="813768"/>
            <a:chOff x="-36512" y="522058"/>
            <a:chExt cx="3384376" cy="602686"/>
          </a:xfrm>
          <a:solidFill>
            <a:srgbClr val="F4740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ectángulo 43"/>
            <p:cNvSpPr/>
            <p:nvPr/>
          </p:nvSpPr>
          <p:spPr>
            <a:xfrm rot="10800000" flipH="1">
              <a:off x="188192" y="522058"/>
              <a:ext cx="254977" cy="576065"/>
            </a:xfrm>
            <a:custGeom>
              <a:avLst/>
              <a:gdLst>
                <a:gd name="connsiteX0" fmla="*/ 0 w 240863"/>
                <a:gd name="connsiteY0" fmla="*/ 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6350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388058 h 457908"/>
                <a:gd name="connsiteX4" fmla="*/ 0 w 240863"/>
                <a:gd name="connsiteY4" fmla="*/ 63500 h 457908"/>
                <a:gd name="connsiteX0" fmla="*/ 0 w 240863"/>
                <a:gd name="connsiteY0" fmla="*/ 63500 h 486483"/>
                <a:gd name="connsiteX1" fmla="*/ 240863 w 240863"/>
                <a:gd name="connsiteY1" fmla="*/ 0 h 486483"/>
                <a:gd name="connsiteX2" fmla="*/ 240863 w 240863"/>
                <a:gd name="connsiteY2" fmla="*/ 486483 h 486483"/>
                <a:gd name="connsiteX3" fmla="*/ 0 w 240863"/>
                <a:gd name="connsiteY3" fmla="*/ 388058 h 486483"/>
                <a:gd name="connsiteX4" fmla="*/ 0 w 240863"/>
                <a:gd name="connsiteY4" fmla="*/ 63500 h 4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63" h="486483">
                  <a:moveTo>
                    <a:pt x="0" y="63500"/>
                  </a:moveTo>
                  <a:lnTo>
                    <a:pt x="240863" y="0"/>
                  </a:lnTo>
                  <a:lnTo>
                    <a:pt x="240863" y="486483"/>
                  </a:lnTo>
                  <a:lnTo>
                    <a:pt x="0" y="388058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26F14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6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ángulo 85"/>
            <p:cNvSpPr/>
            <p:nvPr/>
          </p:nvSpPr>
          <p:spPr>
            <a:xfrm>
              <a:off x="465649" y="522058"/>
              <a:ext cx="2882215" cy="60268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3200" b="1" u="sng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Modelo de Desarrollo</a:t>
              </a:r>
              <a:endParaRPr lang="es-EC" sz="3200" b="1" u="sng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tángulo 91"/>
            <p:cNvSpPr/>
            <p:nvPr/>
          </p:nvSpPr>
          <p:spPr>
            <a:xfrm>
              <a:off x="-36512" y="637918"/>
              <a:ext cx="202223" cy="3714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3600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7884368" y="5589240"/>
            <a:ext cx="1319516" cy="1332419"/>
            <a:chOff x="7740351" y="5552187"/>
            <a:chExt cx="1319516" cy="1332419"/>
          </a:xfrm>
        </p:grpSpPr>
        <p:pic>
          <p:nvPicPr>
            <p:cNvPr id="26" name="Imagen 1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4661" r="35310" b="58613"/>
            <a:stretch/>
          </p:blipFill>
          <p:spPr>
            <a:xfrm>
              <a:off x="7740352" y="5552187"/>
              <a:ext cx="1319515" cy="1332419"/>
            </a:xfrm>
            <a:prstGeom prst="rect">
              <a:avLst/>
            </a:prstGeom>
          </p:spPr>
        </p:pic>
        <p:sp>
          <p:nvSpPr>
            <p:cNvPr id="27" name="26 CuadroTexto"/>
            <p:cNvSpPr txBox="1"/>
            <p:nvPr/>
          </p:nvSpPr>
          <p:spPr>
            <a:xfrm>
              <a:off x="7740351" y="5950243"/>
              <a:ext cx="1210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</a:rPr>
                <a:t>Art. 275 CRE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0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85E20190-303C-43DE-B4E6-648F0F27013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6120680" y="1844824"/>
            <a:ext cx="2627784" cy="11521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3600" tIns="3600" rIns="3600" bIns="3600" anchor="ctr" anchorCtr="0"/>
          <a:lstStyle/>
          <a:p>
            <a:pPr algn="ctr"/>
            <a:r>
              <a:rPr lang="es-EC" sz="2000" dirty="0" smtClean="0"/>
              <a:t>…un problema social identificado como prioritario</a:t>
            </a:r>
          </a:p>
        </p:txBody>
      </p:sp>
      <p:sp>
        <p:nvSpPr>
          <p:cNvPr id="32" name="31 Elipse"/>
          <p:cNvSpPr/>
          <p:nvPr/>
        </p:nvSpPr>
        <p:spPr>
          <a:xfrm>
            <a:off x="1714480" y="2571744"/>
            <a:ext cx="2268000" cy="2268000"/>
          </a:xfrm>
          <a:prstGeom prst="ellipse">
            <a:avLst/>
          </a:prstGeom>
          <a:solidFill>
            <a:srgbClr val="9BBB5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" tIns="3600" rIns="3600" bIns="3600" anchor="ctr" anchorCtr="0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200" b="1" dirty="0" smtClean="0"/>
              <a:t>POLÍTICA PÚBLICA</a:t>
            </a:r>
            <a:endParaRPr lang="es-EC" sz="2800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6084168" y="4581128"/>
            <a:ext cx="2627784" cy="11521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3600" tIns="3600" rIns="3600" bIns="3600" anchor="ctr" anchorCtr="0"/>
          <a:lstStyle/>
          <a:p>
            <a:pPr algn="ctr"/>
            <a:r>
              <a:rPr lang="es-EC" sz="2000" dirty="0" smtClean="0"/>
              <a:t>…una potencialidad de desarrollo</a:t>
            </a:r>
            <a:endParaRPr lang="es-EC" sz="2000" dirty="0"/>
          </a:p>
        </p:txBody>
      </p:sp>
      <p:sp>
        <p:nvSpPr>
          <p:cNvPr id="60" name="59 Flecha arriba y abajo"/>
          <p:cNvSpPr/>
          <p:nvPr/>
        </p:nvSpPr>
        <p:spPr>
          <a:xfrm>
            <a:off x="7092280" y="3068960"/>
            <a:ext cx="648072" cy="1440160"/>
          </a:xfrm>
          <a:prstGeom prst="upDownArrow">
            <a:avLst/>
          </a:prstGeom>
          <a:solidFill>
            <a:srgbClr val="9BBB59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61 Rectángulo redondeado"/>
          <p:cNvSpPr/>
          <p:nvPr/>
        </p:nvSpPr>
        <p:spPr>
          <a:xfrm>
            <a:off x="2627784" y="5805264"/>
            <a:ext cx="6264696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/>
              <a:t>FUNCIÓN</a:t>
            </a:r>
          </a:p>
          <a:p>
            <a:pPr algn="just"/>
            <a:r>
              <a:rPr lang="es-ES" sz="1600" dirty="0" smtClean="0"/>
              <a:t>Respetar, proteger y garantizar los </a:t>
            </a:r>
            <a:r>
              <a:rPr lang="es-ES" sz="1600" b="1" dirty="0" smtClean="0"/>
              <a:t>derechos humanos y los derechos de la naturaleza</a:t>
            </a:r>
            <a:r>
              <a:rPr lang="es-ES" sz="1600" dirty="0" smtClean="0"/>
              <a:t>, a través de la interacción entre actores políticos y sociales.</a:t>
            </a:r>
            <a:endParaRPr lang="es-EC" sz="1600" dirty="0"/>
          </a:p>
        </p:txBody>
      </p:sp>
      <p:sp>
        <p:nvSpPr>
          <p:cNvPr id="61" name="60 Rectángulo"/>
          <p:cNvSpPr/>
          <p:nvPr/>
        </p:nvSpPr>
        <p:spPr>
          <a:xfrm>
            <a:off x="4286248" y="3590892"/>
            <a:ext cx="3238080" cy="360040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Da respuesta a:</a:t>
            </a:r>
            <a:endParaRPr lang="es-EC" sz="1700" dirty="0"/>
          </a:p>
        </p:txBody>
      </p:sp>
      <p:grpSp>
        <p:nvGrpSpPr>
          <p:cNvPr id="2" name="21 Grupo"/>
          <p:cNvGrpSpPr/>
          <p:nvPr/>
        </p:nvGrpSpPr>
        <p:grpSpPr>
          <a:xfrm>
            <a:off x="-36512" y="365011"/>
            <a:ext cx="6912768" cy="813768"/>
            <a:chOff x="-36512" y="522058"/>
            <a:chExt cx="3384376" cy="602686"/>
          </a:xfrm>
          <a:solidFill>
            <a:srgbClr val="669F3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Rectángulo 43"/>
            <p:cNvSpPr/>
            <p:nvPr/>
          </p:nvSpPr>
          <p:spPr>
            <a:xfrm rot="10800000" flipH="1">
              <a:off x="188192" y="522058"/>
              <a:ext cx="254977" cy="576065"/>
            </a:xfrm>
            <a:custGeom>
              <a:avLst/>
              <a:gdLst>
                <a:gd name="connsiteX0" fmla="*/ 0 w 240863"/>
                <a:gd name="connsiteY0" fmla="*/ 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6350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388058 h 457908"/>
                <a:gd name="connsiteX4" fmla="*/ 0 w 240863"/>
                <a:gd name="connsiteY4" fmla="*/ 63500 h 457908"/>
                <a:gd name="connsiteX0" fmla="*/ 0 w 240863"/>
                <a:gd name="connsiteY0" fmla="*/ 63500 h 486483"/>
                <a:gd name="connsiteX1" fmla="*/ 240863 w 240863"/>
                <a:gd name="connsiteY1" fmla="*/ 0 h 486483"/>
                <a:gd name="connsiteX2" fmla="*/ 240863 w 240863"/>
                <a:gd name="connsiteY2" fmla="*/ 486483 h 486483"/>
                <a:gd name="connsiteX3" fmla="*/ 0 w 240863"/>
                <a:gd name="connsiteY3" fmla="*/ 388058 h 486483"/>
                <a:gd name="connsiteX4" fmla="*/ 0 w 240863"/>
                <a:gd name="connsiteY4" fmla="*/ 63500 h 4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63" h="486483">
                  <a:moveTo>
                    <a:pt x="0" y="63500"/>
                  </a:moveTo>
                  <a:lnTo>
                    <a:pt x="240863" y="0"/>
                  </a:lnTo>
                  <a:lnTo>
                    <a:pt x="240863" y="486483"/>
                  </a:lnTo>
                  <a:lnTo>
                    <a:pt x="0" y="388058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497224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ángulo 85"/>
            <p:cNvSpPr/>
            <p:nvPr/>
          </p:nvSpPr>
          <p:spPr>
            <a:xfrm>
              <a:off x="465649" y="522058"/>
              <a:ext cx="2882215" cy="60268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3200" b="1" dirty="0">
                  <a:solidFill>
                    <a:schemeClr val="bg1"/>
                  </a:solidFill>
                </a:rPr>
                <a:t>¿Qué es la política pública?</a:t>
              </a:r>
            </a:p>
          </p:txBody>
        </p:sp>
        <p:sp>
          <p:nvSpPr>
            <p:cNvPr id="27" name="Rectángulo 91"/>
            <p:cNvSpPr/>
            <p:nvPr/>
          </p:nvSpPr>
          <p:spPr>
            <a:xfrm>
              <a:off x="-36512" y="637918"/>
              <a:ext cx="202223" cy="3714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3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DD9D-9753-364C-A4DB-16AA9D9DA303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6" name="Rectángulo redondeado 5"/>
          <p:cNvSpPr/>
          <p:nvPr/>
        </p:nvSpPr>
        <p:spPr>
          <a:xfrm rot="16200000">
            <a:off x="-1200398" y="3635501"/>
            <a:ext cx="4168386" cy="5202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64466" y="1084876"/>
            <a:ext cx="1784563" cy="4786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31859C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94053" y="1101905"/>
            <a:ext cx="157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FFFFFF"/>
                </a:solidFill>
              </a:rPr>
              <a:t>Constitución 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1488214" y="3487069"/>
            <a:ext cx="6337006" cy="1867"/>
          </a:xfrm>
          <a:prstGeom prst="line">
            <a:avLst/>
          </a:prstGeom>
          <a:ln w="9525" cmpd="sng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2970101" y="5679305"/>
            <a:ext cx="3325760" cy="5271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182486" y="4772771"/>
            <a:ext cx="2900989" cy="52712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882666" y="3637633"/>
            <a:ext cx="2900989" cy="697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475106" y="3628462"/>
            <a:ext cx="2900989" cy="697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88214" y="3628462"/>
            <a:ext cx="2887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595959"/>
                </a:solidFill>
              </a:rPr>
              <a:t>Agendas de Coordinación Intersectorial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148064" y="3786128"/>
            <a:ext cx="219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595959"/>
                </a:solidFill>
              </a:rPr>
              <a:t>Agendas Zonales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516956" y="4794037"/>
            <a:ext cx="2257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FFFFFF"/>
                </a:solidFill>
              </a:rPr>
              <a:t>Política </a:t>
            </a:r>
            <a:r>
              <a:rPr lang="es-ES" sz="2200" b="1" dirty="0" smtClean="0">
                <a:solidFill>
                  <a:srgbClr val="FFFFFF"/>
                </a:solidFill>
              </a:rPr>
              <a:t>Nacional</a:t>
            </a:r>
            <a:endParaRPr lang="es-ES" sz="2200" b="1" dirty="0">
              <a:solidFill>
                <a:srgbClr val="FF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970100" y="5727423"/>
            <a:ext cx="3351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200" b="1" dirty="0">
                <a:solidFill>
                  <a:srgbClr val="FFFFFF"/>
                </a:solidFill>
              </a:rPr>
              <a:t>Planificación institucional</a:t>
            </a:r>
          </a:p>
        </p:txBody>
      </p:sp>
      <p:sp>
        <p:nvSpPr>
          <p:cNvPr id="27" name="Rectángulo 26"/>
          <p:cNvSpPr/>
          <p:nvPr/>
        </p:nvSpPr>
        <p:spPr>
          <a:xfrm rot="16200000">
            <a:off x="-1155094" y="3758848"/>
            <a:ext cx="4077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FF"/>
                </a:solidFill>
              </a:rPr>
              <a:t>Agendas para la igualdad</a:t>
            </a:r>
          </a:p>
        </p:txBody>
      </p:sp>
      <p:sp>
        <p:nvSpPr>
          <p:cNvPr id="28" name="Rectángulo redondeado 27"/>
          <p:cNvSpPr/>
          <p:nvPr/>
        </p:nvSpPr>
        <p:spPr>
          <a:xfrm rot="16200000">
            <a:off x="6618490" y="3747797"/>
            <a:ext cx="3306652" cy="5202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 rot="5400000">
            <a:off x="6600711" y="3937005"/>
            <a:ext cx="3309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rgbClr val="FFFFFF"/>
                </a:solidFill>
              </a:rPr>
              <a:t>Planes de Desarrollo y Ordenamiento Territorial</a:t>
            </a:r>
            <a:endParaRPr lang="es-ES" sz="1200" b="1" dirty="0">
              <a:solidFill>
                <a:srgbClr val="FFFFFF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2382984" y="2652565"/>
            <a:ext cx="4544292" cy="6482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chemeClr val="tx1"/>
                </a:solidFill>
              </a:rPr>
              <a:t>Estrategia de Transformación de la Matriz Productiva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chemeClr val="tx1"/>
                </a:solidFill>
              </a:rPr>
              <a:t>Estrategia para la Erradicación de la Pobreza</a:t>
            </a:r>
            <a:endParaRPr lang="es-ES" sz="1400" dirty="0">
              <a:solidFill>
                <a:schemeClr val="tx1"/>
              </a:solidFill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4429332" y="4228577"/>
            <a:ext cx="414112" cy="468475"/>
            <a:chOff x="4373912" y="3759876"/>
            <a:chExt cx="506571" cy="700243"/>
          </a:xfrm>
        </p:grpSpPr>
        <p:sp>
          <p:nvSpPr>
            <p:cNvPr id="25" name="Triángulo isósceles 14"/>
            <p:cNvSpPr/>
            <p:nvPr/>
          </p:nvSpPr>
          <p:spPr>
            <a:xfrm rot="10800000">
              <a:off x="4373912" y="4119062"/>
              <a:ext cx="506571" cy="34105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" name="Triángulo isósceles 14"/>
            <p:cNvSpPr/>
            <p:nvPr/>
          </p:nvSpPr>
          <p:spPr>
            <a:xfrm>
              <a:off x="4373912" y="3759876"/>
              <a:ext cx="506571" cy="34105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38 Grupo"/>
          <p:cNvGrpSpPr/>
          <p:nvPr/>
        </p:nvGrpSpPr>
        <p:grpSpPr>
          <a:xfrm>
            <a:off x="4429332" y="3258896"/>
            <a:ext cx="414112" cy="468475"/>
            <a:chOff x="4373912" y="3759876"/>
            <a:chExt cx="506571" cy="700243"/>
          </a:xfrm>
        </p:grpSpPr>
        <p:sp>
          <p:nvSpPr>
            <p:cNvPr id="40" name="Triángulo isósceles 14"/>
            <p:cNvSpPr/>
            <p:nvPr/>
          </p:nvSpPr>
          <p:spPr>
            <a:xfrm rot="10800000">
              <a:off x="4373912" y="4119062"/>
              <a:ext cx="506571" cy="34105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1" name="Triángulo isósceles 14"/>
            <p:cNvSpPr/>
            <p:nvPr/>
          </p:nvSpPr>
          <p:spPr>
            <a:xfrm>
              <a:off x="4373912" y="3759876"/>
              <a:ext cx="506571" cy="34105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3" name="Triángulo isósceles 14"/>
          <p:cNvSpPr/>
          <p:nvPr/>
        </p:nvSpPr>
        <p:spPr>
          <a:xfrm rot="10800000">
            <a:off x="4429331" y="5469147"/>
            <a:ext cx="414112" cy="22817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2382984" y="1700592"/>
            <a:ext cx="4544291" cy="69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Plan Nacional para el Buen Vivir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riángulo isósceles 14"/>
          <p:cNvSpPr/>
          <p:nvPr/>
        </p:nvSpPr>
        <p:spPr>
          <a:xfrm rot="10800000">
            <a:off x="4457040" y="1591280"/>
            <a:ext cx="368149" cy="2478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Triángulo isósceles 14"/>
          <p:cNvSpPr/>
          <p:nvPr/>
        </p:nvSpPr>
        <p:spPr>
          <a:xfrm rot="10800000">
            <a:off x="4475295" y="2477995"/>
            <a:ext cx="368149" cy="2478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475106" y="6520553"/>
            <a:ext cx="6169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 smtClean="0"/>
              <a:t>En concordancia con el Art. 279-280 de la Constitución de la República del Ecuador</a:t>
            </a:r>
            <a:endParaRPr lang="es-EC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948264" y="18064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Art. 34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300192" y="57140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Art. 54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8460432" y="3861048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Art. </a:t>
            </a:r>
            <a:br>
              <a:rPr lang="es-EC" sz="1400" b="1" dirty="0" smtClean="0"/>
            </a:br>
            <a:r>
              <a:rPr lang="es-EC" sz="1400" b="1" dirty="0" smtClean="0"/>
              <a:t>41 y 43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-36512" y="36787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Art. 14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948264" y="27426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Art. 40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228184" y="4759404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Art. 15 y 17</a:t>
            </a:r>
            <a:br>
              <a:rPr lang="es-EC" sz="1400" b="1" dirty="0" smtClean="0"/>
            </a:br>
            <a:r>
              <a:rPr lang="es-EC" sz="1400" b="1" dirty="0" smtClean="0"/>
              <a:t>COPFP</a:t>
            </a:r>
            <a:endParaRPr lang="es-EC" sz="1400" b="1" dirty="0"/>
          </a:p>
        </p:txBody>
      </p:sp>
      <p:grpSp>
        <p:nvGrpSpPr>
          <p:cNvPr id="44" name="43 Grupo"/>
          <p:cNvGrpSpPr/>
          <p:nvPr/>
        </p:nvGrpSpPr>
        <p:grpSpPr>
          <a:xfrm>
            <a:off x="-36512" y="188640"/>
            <a:ext cx="7200800" cy="813768"/>
            <a:chOff x="-36512" y="522058"/>
            <a:chExt cx="3384376" cy="602686"/>
          </a:xfrm>
          <a:solidFill>
            <a:srgbClr val="C0504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" name="Rectángulo 43"/>
            <p:cNvSpPr/>
            <p:nvPr/>
          </p:nvSpPr>
          <p:spPr>
            <a:xfrm rot="10800000" flipH="1">
              <a:off x="188192" y="522058"/>
              <a:ext cx="254977" cy="576065"/>
            </a:xfrm>
            <a:custGeom>
              <a:avLst/>
              <a:gdLst>
                <a:gd name="connsiteX0" fmla="*/ 0 w 240863"/>
                <a:gd name="connsiteY0" fmla="*/ 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457908 h 457908"/>
                <a:gd name="connsiteX4" fmla="*/ 0 w 240863"/>
                <a:gd name="connsiteY4" fmla="*/ 63500 h 457908"/>
                <a:gd name="connsiteX0" fmla="*/ 0 w 240863"/>
                <a:gd name="connsiteY0" fmla="*/ 63500 h 457908"/>
                <a:gd name="connsiteX1" fmla="*/ 240863 w 240863"/>
                <a:gd name="connsiteY1" fmla="*/ 0 h 457908"/>
                <a:gd name="connsiteX2" fmla="*/ 240863 w 240863"/>
                <a:gd name="connsiteY2" fmla="*/ 457908 h 457908"/>
                <a:gd name="connsiteX3" fmla="*/ 0 w 240863"/>
                <a:gd name="connsiteY3" fmla="*/ 388058 h 457908"/>
                <a:gd name="connsiteX4" fmla="*/ 0 w 240863"/>
                <a:gd name="connsiteY4" fmla="*/ 63500 h 457908"/>
                <a:gd name="connsiteX0" fmla="*/ 0 w 240863"/>
                <a:gd name="connsiteY0" fmla="*/ 63500 h 486483"/>
                <a:gd name="connsiteX1" fmla="*/ 240863 w 240863"/>
                <a:gd name="connsiteY1" fmla="*/ 0 h 486483"/>
                <a:gd name="connsiteX2" fmla="*/ 240863 w 240863"/>
                <a:gd name="connsiteY2" fmla="*/ 486483 h 486483"/>
                <a:gd name="connsiteX3" fmla="*/ 0 w 240863"/>
                <a:gd name="connsiteY3" fmla="*/ 388058 h 486483"/>
                <a:gd name="connsiteX4" fmla="*/ 0 w 240863"/>
                <a:gd name="connsiteY4" fmla="*/ 63500 h 4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63" h="486483">
                  <a:moveTo>
                    <a:pt x="0" y="63500"/>
                  </a:moveTo>
                  <a:lnTo>
                    <a:pt x="240863" y="0"/>
                  </a:lnTo>
                  <a:lnTo>
                    <a:pt x="240863" y="486483"/>
                  </a:lnTo>
                  <a:lnTo>
                    <a:pt x="0" y="388058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ángulo 85"/>
            <p:cNvSpPr/>
            <p:nvPr/>
          </p:nvSpPr>
          <p:spPr>
            <a:xfrm>
              <a:off x="465649" y="522058"/>
              <a:ext cx="2882215" cy="60268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2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Instrumentos del Sistema </a:t>
              </a:r>
              <a:r>
                <a:rPr lang="es-EC" sz="2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Nacional </a:t>
              </a:r>
              <a:r>
                <a:rPr lang="es-EC" sz="2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 Planificación</a:t>
              </a:r>
              <a:endParaRPr lang="es-EC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Rectángulo 91"/>
            <p:cNvSpPr/>
            <p:nvPr/>
          </p:nvSpPr>
          <p:spPr>
            <a:xfrm>
              <a:off x="-36512" y="637918"/>
              <a:ext cx="202223" cy="3714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7933005" y="5624973"/>
            <a:ext cx="1319515" cy="1332419"/>
            <a:chOff x="7740352" y="5552187"/>
            <a:chExt cx="1319515" cy="1332419"/>
          </a:xfrm>
        </p:grpSpPr>
        <p:pic>
          <p:nvPicPr>
            <p:cNvPr id="51" name="Imagen 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4661" r="35310" b="58613"/>
            <a:stretch/>
          </p:blipFill>
          <p:spPr>
            <a:xfrm>
              <a:off x="7740352" y="5552187"/>
              <a:ext cx="1319515" cy="1332419"/>
            </a:xfrm>
            <a:prstGeom prst="rect">
              <a:avLst/>
            </a:prstGeom>
          </p:spPr>
        </p:pic>
        <p:sp>
          <p:nvSpPr>
            <p:cNvPr id="52" name="51 CuadroTexto"/>
            <p:cNvSpPr txBox="1"/>
            <p:nvPr/>
          </p:nvSpPr>
          <p:spPr>
            <a:xfrm>
              <a:off x="7740352" y="5981021"/>
              <a:ext cx="12596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700" b="1" dirty="0" smtClean="0">
                  <a:solidFill>
                    <a:schemeClr val="bg1"/>
                  </a:solidFill>
                </a:rPr>
                <a:t>Capítulo III </a:t>
              </a:r>
              <a:br>
                <a:rPr lang="es-EC" sz="1700" b="1" dirty="0" smtClean="0">
                  <a:solidFill>
                    <a:schemeClr val="bg1"/>
                  </a:solidFill>
                </a:rPr>
              </a:br>
              <a:r>
                <a:rPr lang="es-EC" sz="1700" b="1" dirty="0" smtClean="0">
                  <a:solidFill>
                    <a:schemeClr val="bg1"/>
                  </a:solidFill>
                </a:rPr>
                <a:t>COPFP</a:t>
              </a:r>
              <a:endParaRPr lang="es-EC" sz="1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763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Política Nacional para el Desarrollo Rural Territorial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s-ES" dirty="0" smtClean="0"/>
          </a:p>
        </p:txBody>
      </p:sp>
      <p:sp>
        <p:nvSpPr>
          <p:cNvPr id="6" name="5 Elipse"/>
          <p:cNvSpPr/>
          <p:nvPr/>
        </p:nvSpPr>
        <p:spPr>
          <a:xfrm>
            <a:off x="304800" y="1343025"/>
            <a:ext cx="8382000" cy="5438775"/>
          </a:xfrm>
          <a:prstGeom prst="ellipse">
            <a:avLst/>
          </a:prstGeom>
          <a:gradFill>
            <a:gsLst>
              <a:gs pos="0">
                <a:srgbClr val="8488C4"/>
              </a:gs>
              <a:gs pos="8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 </a:t>
            </a: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transformación integrado (</a:t>
            </a: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 action="ppaction://hlinksldjump"/>
              </a:rPr>
              <a:t>transformación productiva e institucional</a:t>
            </a: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en un espacio rural determinado, que permita aprovechar los recursos disponibles, involucrando todos los actores en un proceso incluyente, participativo</a:t>
            </a:r>
            <a:r>
              <a:rPr lang="es-E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sostenible</a:t>
            </a:r>
          </a:p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cuyo fin es</a:t>
            </a:r>
          </a:p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reducir la pobreza rural</a:t>
            </a:r>
          </a:p>
        </p:txBody>
      </p:sp>
      <p:sp>
        <p:nvSpPr>
          <p:cNvPr id="8197" name="3 Título"/>
          <p:cNvSpPr>
            <a:spLocks/>
          </p:cNvSpPr>
          <p:nvPr/>
        </p:nvSpPr>
        <p:spPr bwMode="auto">
          <a:xfrm>
            <a:off x="76200" y="6477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C" sz="2000" b="1">
                <a:solidFill>
                  <a:schemeClr val="accent2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2064</Words>
  <Application>Microsoft Office PowerPoint</Application>
  <PresentationFormat>Presentación en pantalla (4:3)</PresentationFormat>
  <Paragraphs>323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Experiencia en articulación de políticas de desarrollo social y económico-productivas ECUADOR </vt:lpstr>
      <vt:lpstr>Presentación de PowerPoint</vt:lpstr>
      <vt:lpstr>  Hacia un nuevo modelo de desarrollo  </vt:lpstr>
      <vt:lpstr>  La Constitución y el Plan del Buen Vivir- PDBV  </vt:lpstr>
      <vt:lpstr>Presentación de PowerPoint</vt:lpstr>
      <vt:lpstr>Presentación de PowerPoint</vt:lpstr>
      <vt:lpstr>Presentación de PowerPoint</vt:lpstr>
      <vt:lpstr>Presentación de PowerPoint</vt:lpstr>
      <vt:lpstr>Política Nacional para el Desarrollo Rural Territorial</vt:lpstr>
      <vt:lpstr>Política Nacional para el Desarrollo Rural Territorial</vt:lpstr>
      <vt:lpstr>Articulación Institucional para el Desarrollo Rural Territorial</vt:lpstr>
      <vt:lpstr>El Proyecto Hombro a Hombro: Estrategia de Articulación interinstitucional </vt:lpstr>
      <vt:lpstr>Presentación de PowerPoint</vt:lpstr>
      <vt:lpstr>Presentación de PowerPoint</vt:lpstr>
      <vt:lpstr>Presentación de PowerPoint</vt:lpstr>
      <vt:lpstr>Cadenas Productivas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en articulación de políticas de desarrollo social y económico-productivas ECUADOR</dc:title>
  <dc:creator>Byron Jaramillo</dc:creator>
  <cp:lastModifiedBy>Usuario</cp:lastModifiedBy>
  <cp:revision>74</cp:revision>
  <dcterms:created xsi:type="dcterms:W3CDTF">2014-11-22T02:02:49Z</dcterms:created>
  <dcterms:modified xsi:type="dcterms:W3CDTF">2014-11-25T16:17:10Z</dcterms:modified>
</cp:coreProperties>
</file>